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64" r:id="rId3"/>
    <p:sldId id="257" r:id="rId4"/>
    <p:sldId id="265" r:id="rId5"/>
    <p:sldId id="258" r:id="rId6"/>
    <p:sldId id="266" r:id="rId7"/>
    <p:sldId id="267" r:id="rId8"/>
    <p:sldId id="268" r:id="rId9"/>
    <p:sldId id="269" r:id="rId10"/>
    <p:sldId id="259" r:id="rId11"/>
    <p:sldId id="260" r:id="rId12"/>
    <p:sldId id="261" r:id="rId13"/>
    <p:sldId id="262" r:id="rId14"/>
    <p:sldId id="270" r:id="rId15"/>
    <p:sldId id="271" r:id="rId16"/>
    <p:sldId id="272" r:id="rId17"/>
    <p:sldId id="263"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4" d="100"/>
          <a:sy n="74" d="100"/>
        </p:scale>
        <p:origin x="-125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F556343-0F7C-4EF3-A980-2F6B0BD0B95F}" type="datetimeFigureOut">
              <a:rPr lang="en-US" smtClean="0"/>
              <a:t>4/10/2020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8FE0A61-F50B-4156-B7A7-8A635B85EB0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E0A61-F50B-4156-B7A7-8A635B85EB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E0A61-F50B-4156-B7A7-8A635B85EB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E0A61-F50B-4156-B7A7-8A635B85EB01}"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FE0A61-F50B-4156-B7A7-8A635B85EB01}"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FE0A61-F50B-4156-B7A7-8A635B85EB01}"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8FE0A61-F50B-4156-B7A7-8A635B85EB0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8FE0A61-F50B-4156-B7A7-8A635B85EB01}"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F556343-0F7C-4EF3-A980-2F6B0BD0B95F}" type="datetimeFigureOut">
              <a:rPr lang="en-US" smtClean="0"/>
              <a:t>4/10/2020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8FE0A61-F50B-4156-B7A7-8A635B85EB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F556343-0F7C-4EF3-A980-2F6B0BD0B95F}" type="datetimeFigureOut">
              <a:rPr lang="en-US" smtClean="0"/>
              <a:t>4/10/2020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FE0A61-F50B-4156-B7A7-8A635B85EB0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F556343-0F7C-4EF3-A980-2F6B0BD0B95F}" type="datetimeFigureOut">
              <a:rPr lang="en-US" smtClean="0"/>
              <a:t>4/10/2020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8FE0A61-F50B-4156-B7A7-8A635B85EB01}"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F556343-0F7C-4EF3-A980-2F6B0BD0B95F}" type="datetimeFigureOut">
              <a:rPr lang="en-US" smtClean="0"/>
              <a:t>4/10/2020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8FE0A61-F50B-4156-B7A7-8A635B85EB0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books.google.com.pk/books?hl=en&amp;lr=&amp;id=HyQgZTQnAtAC&amp;oi=fnd&amp;pg=PR13&amp;dq=advanced+educational+psychology+2nd+edition+by+s.k+Mangal&amp;ots=o5M8PlDE_g&amp;sig=O6wq4Cy5KS-GAS9WgUkpeBlIEAU&amp;redir_esc=y#v=onepage&amp;q=advanced%20educational%20psychology%202nd%20edition%20by%20s.k%20Mangal&amp;f=fals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latin typeface="Times New Roman" pitchFamily="18" charset="0"/>
                <a:cs typeface="Times New Roman" pitchFamily="18" charset="0"/>
              </a:rPr>
              <a:t>Introduction to Educational psychology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26803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latin typeface="Times New Roman" pitchFamily="18" charset="0"/>
                <a:cs typeface="Times New Roman" pitchFamily="18" charset="0"/>
              </a:rPr>
              <a:t>Today’s educational system is highly complex. There is no single learning approach or style that works for everyone. That's why psychologists working in the field of education are focused on identifying and studying learning methods to better understand how people absorb and retain new information.</a:t>
            </a:r>
          </a:p>
        </p:txBody>
      </p:sp>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Understanding Educational Psychology</a:t>
            </a:r>
          </a:p>
        </p:txBody>
      </p:sp>
    </p:spTree>
    <p:extLst>
      <p:ext uri="{BB962C8B-B14F-4D97-AF65-F5344CB8AC3E}">
        <p14:creationId xmlns:p14="http://schemas.microsoft.com/office/powerpoint/2010/main" val="3493206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latin typeface="Times New Roman" pitchFamily="18" charset="0"/>
                <a:cs typeface="Times New Roman" pitchFamily="18" charset="0"/>
              </a:rPr>
              <a:t>Following </a:t>
            </a:r>
            <a:r>
              <a:rPr lang="en-US" dirty="0">
                <a:latin typeface="Times New Roman" pitchFamily="18" charset="0"/>
                <a:cs typeface="Times New Roman" pitchFamily="18" charset="0"/>
              </a:rPr>
              <a:t>are the points which show the importance of </a:t>
            </a:r>
            <a:r>
              <a:rPr lang="en-US" dirty="0" smtClean="0">
                <a:latin typeface="Times New Roman" pitchFamily="18" charset="0"/>
                <a:cs typeface="Times New Roman" pitchFamily="18" charset="0"/>
              </a:rPr>
              <a:t>psychology </a:t>
            </a:r>
            <a:r>
              <a:rPr lang="en-US" dirty="0">
                <a:latin typeface="Times New Roman" pitchFamily="18" charset="0"/>
                <a:cs typeface="Times New Roman" pitchFamily="18" charset="0"/>
              </a:rPr>
              <a:t>in education. It also shows how </a:t>
            </a:r>
            <a:r>
              <a:rPr lang="en-US" dirty="0" smtClean="0">
                <a:latin typeface="Times New Roman" pitchFamily="18" charset="0"/>
                <a:cs typeface="Times New Roman" pitchFamily="18" charset="0"/>
              </a:rPr>
              <a:t>psychology </a:t>
            </a:r>
            <a:r>
              <a:rPr lang="en-US" dirty="0">
                <a:latin typeface="Times New Roman" pitchFamily="18" charset="0"/>
                <a:cs typeface="Times New Roman" pitchFamily="18" charset="0"/>
              </a:rPr>
              <a:t>and education have importance for another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1</a:t>
            </a:r>
            <a:r>
              <a:rPr lang="en-US" dirty="0">
                <a:latin typeface="Times New Roman" pitchFamily="18" charset="0"/>
                <a:cs typeface="Times New Roman" pitchFamily="18" charset="0"/>
              </a:rPr>
              <a:t>. Learner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2.The </a:t>
            </a:r>
            <a:r>
              <a:rPr lang="en-US" dirty="0">
                <a:latin typeface="Times New Roman" pitchFamily="18" charset="0"/>
                <a:cs typeface="Times New Roman" pitchFamily="18" charset="0"/>
              </a:rPr>
              <a:t>Learning Process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3</a:t>
            </a:r>
            <a:r>
              <a:rPr lang="en-US" dirty="0">
                <a:latin typeface="Times New Roman" pitchFamily="18" charset="0"/>
                <a:cs typeface="Times New Roman" pitchFamily="18" charset="0"/>
              </a:rPr>
              <a:t>. Learning Situation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4</a:t>
            </a:r>
            <a:r>
              <a:rPr lang="en-US" dirty="0">
                <a:latin typeface="Times New Roman" pitchFamily="18" charset="0"/>
                <a:cs typeface="Times New Roman" pitchFamily="18" charset="0"/>
              </a:rPr>
              <a:t>. Curriculum Development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5</a:t>
            </a:r>
            <a:r>
              <a:rPr lang="en-US" dirty="0">
                <a:latin typeface="Times New Roman" pitchFamily="18" charset="0"/>
                <a:cs typeface="Times New Roman" pitchFamily="18" charset="0"/>
              </a:rPr>
              <a:t>. Evaluation Techniques</a:t>
            </a:r>
          </a:p>
        </p:txBody>
      </p:sp>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Importance of Educational </a:t>
            </a:r>
            <a:r>
              <a:rPr lang="en-US" dirty="0" smtClean="0">
                <a:latin typeface="Times New Roman" pitchFamily="18" charset="0"/>
                <a:cs typeface="Times New Roman" pitchFamily="18" charset="0"/>
              </a:rPr>
              <a:t>Psychology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463440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b="1" dirty="0" smtClean="0">
                <a:latin typeface="Times New Roman" pitchFamily="18" charset="0"/>
                <a:cs typeface="Times New Roman" pitchFamily="18" charset="0"/>
              </a:rPr>
              <a:t>1.Learner</a:t>
            </a:r>
            <a:r>
              <a:rPr lang="en-US" dirty="0" smtClean="0">
                <a:latin typeface="Times New Roman" pitchFamily="18" charset="0"/>
                <a:cs typeface="Times New Roman" pitchFamily="18" charset="0"/>
              </a:rPr>
              <a:t> </a:t>
            </a:r>
          </a:p>
          <a:p>
            <a:pPr marL="0" indent="0">
              <a:buNone/>
            </a:pPr>
            <a:r>
              <a:rPr lang="en-US" dirty="0" smtClean="0">
                <a:latin typeface="Times New Roman" pitchFamily="18" charset="0"/>
                <a:cs typeface="Times New Roman" pitchFamily="18" charset="0"/>
              </a:rPr>
              <a:t>Educational </a:t>
            </a:r>
            <a:r>
              <a:rPr lang="en-US" dirty="0">
                <a:latin typeface="Times New Roman" pitchFamily="18" charset="0"/>
                <a:cs typeface="Times New Roman" pitchFamily="18" charset="0"/>
              </a:rPr>
              <a:t>Psychology studies various factors which have impacts upon students, which may include home environment, social groupings, peer groups, his / her emotional sentiments, etc. Various methods are used in order to get the desired data about the learner in order to know about him / her mentality and behavior. </a:t>
            </a:r>
            <a:endParaRPr lang="en-US" dirty="0" smtClean="0">
              <a:latin typeface="Times New Roman" pitchFamily="18" charset="0"/>
              <a:cs typeface="Times New Roman" pitchFamily="18" charset="0"/>
            </a:endParaRPr>
          </a:p>
          <a:p>
            <a:pPr marL="0" indent="0">
              <a:buNone/>
            </a:pPr>
            <a:r>
              <a:rPr lang="en-US" b="1" dirty="0" smtClean="0">
                <a:latin typeface="Times New Roman" pitchFamily="18" charset="0"/>
                <a:cs typeface="Times New Roman" pitchFamily="18" charset="0"/>
              </a:rPr>
              <a:t>2.The </a:t>
            </a:r>
            <a:r>
              <a:rPr lang="en-US" b="1" dirty="0">
                <a:latin typeface="Times New Roman" pitchFamily="18" charset="0"/>
                <a:cs typeface="Times New Roman" pitchFamily="18" charset="0"/>
              </a:rPr>
              <a:t>Learning Process </a:t>
            </a:r>
            <a:endParaRPr lang="en-US" b="1"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Here </a:t>
            </a:r>
            <a:r>
              <a:rPr lang="en-US" dirty="0">
                <a:latin typeface="Times New Roman" pitchFamily="18" charset="0"/>
                <a:cs typeface="Times New Roman" pitchFamily="18" charset="0"/>
              </a:rPr>
              <a:t>educational psychology investigates that how information and knowledge be transferred and what kinds of methodologies should be used for that purpose.</a:t>
            </a:r>
          </a:p>
        </p:txBody>
      </p:sp>
    </p:spTree>
    <p:extLst>
      <p:ext uri="{BB962C8B-B14F-4D97-AF65-F5344CB8AC3E}">
        <p14:creationId xmlns:p14="http://schemas.microsoft.com/office/powerpoint/2010/main" val="3059123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10000"/>
          </a:bodyPr>
          <a:lstStyle/>
          <a:p>
            <a:pPr marL="0" indent="0">
              <a:buNone/>
            </a:pPr>
            <a:r>
              <a:rPr lang="en-US" b="1" dirty="0" smtClean="0">
                <a:latin typeface="Times New Roman" pitchFamily="18" charset="0"/>
                <a:cs typeface="Times New Roman" pitchFamily="18" charset="0"/>
              </a:rPr>
              <a:t>3.Learning Situation </a:t>
            </a:r>
          </a:p>
          <a:p>
            <a:pPr marL="0" indent="0">
              <a:buNone/>
            </a:pPr>
            <a:r>
              <a:rPr lang="en-US" dirty="0" smtClean="0">
                <a:latin typeface="Times New Roman" pitchFamily="18" charset="0"/>
                <a:cs typeface="Times New Roman" pitchFamily="18" charset="0"/>
              </a:rPr>
              <a:t>Educational Psychology studies the factors which are situational in nature that how environment like of classroom be managed and how discipline be maintained. Besides it, it studies various Audio Video Aids &amp; its role in facilitating the teaching learning process.</a:t>
            </a:r>
            <a:endParaRPr lang="en-US" dirty="0">
              <a:latin typeface="Times New Roman" pitchFamily="18" charset="0"/>
              <a:cs typeface="Times New Roman" pitchFamily="18" charset="0"/>
            </a:endParaRPr>
          </a:p>
          <a:p>
            <a:pPr marL="0" indent="0">
              <a:buNone/>
            </a:pPr>
            <a:r>
              <a:rPr lang="en-US" b="1" dirty="0" smtClean="0">
                <a:latin typeface="Times New Roman" pitchFamily="18" charset="0"/>
                <a:cs typeface="Times New Roman" pitchFamily="18" charset="0"/>
              </a:rPr>
              <a:t>4.Curriculum </a:t>
            </a:r>
            <a:r>
              <a:rPr lang="en-US" b="1" dirty="0">
                <a:latin typeface="Times New Roman" pitchFamily="18" charset="0"/>
                <a:cs typeface="Times New Roman" pitchFamily="18" charset="0"/>
              </a:rPr>
              <a:t>Development </a:t>
            </a:r>
            <a:endParaRPr lang="en-US" b="1"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Educational </a:t>
            </a:r>
            <a:r>
              <a:rPr lang="en-US" dirty="0">
                <a:latin typeface="Times New Roman" pitchFamily="18" charset="0"/>
                <a:cs typeface="Times New Roman" pitchFamily="18" charset="0"/>
              </a:rPr>
              <a:t>psychology helps curriculum developers that what kind of curriculum should be made and what kinds of content be given to teachers to transfer to the next generation. </a:t>
            </a:r>
            <a:endParaRPr lang="en-US" dirty="0" smtClean="0">
              <a:latin typeface="Times New Roman" pitchFamily="18" charset="0"/>
              <a:cs typeface="Times New Roman" pitchFamily="18" charset="0"/>
            </a:endParaRPr>
          </a:p>
          <a:p>
            <a:pPr marL="0" indent="0">
              <a:buNone/>
            </a:pPr>
            <a:r>
              <a:rPr lang="en-US" b="1" dirty="0" smtClean="0">
                <a:latin typeface="Times New Roman" pitchFamily="18" charset="0"/>
                <a:cs typeface="Times New Roman" pitchFamily="18" charset="0"/>
              </a:rPr>
              <a:t>5.Evaluation </a:t>
            </a:r>
            <a:r>
              <a:rPr lang="en-US" b="1" dirty="0">
                <a:latin typeface="Times New Roman" pitchFamily="18" charset="0"/>
                <a:cs typeface="Times New Roman" pitchFamily="18" charset="0"/>
              </a:rPr>
              <a:t>Techniques</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Educational </a:t>
            </a:r>
            <a:r>
              <a:rPr lang="en-US" dirty="0">
                <a:latin typeface="Times New Roman" pitchFamily="18" charset="0"/>
                <a:cs typeface="Times New Roman" pitchFamily="18" charset="0"/>
              </a:rPr>
              <a:t>psychology helps educators that what kinds of evaluation techniques should be used to test the learner that to what extend information and concept have been </a:t>
            </a:r>
            <a:r>
              <a:rPr lang="en-US" dirty="0" smtClean="0">
                <a:latin typeface="Times New Roman" pitchFamily="18" charset="0"/>
                <a:cs typeface="Times New Roman" pitchFamily="18" charset="0"/>
              </a:rPr>
              <a:t>transferred</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01369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109728" indent="0">
              <a:buNone/>
            </a:pPr>
            <a:r>
              <a:rPr lang="en-US" sz="2800" spc="-5" dirty="0">
                <a:latin typeface="Times New Roman" pitchFamily="18" charset="0"/>
                <a:cs typeface="Times New Roman" pitchFamily="18" charset="0"/>
              </a:rPr>
              <a:t>Generally speaking, educational psychology aims at providing a body of </a:t>
            </a:r>
            <a:r>
              <a:rPr lang="en-US" sz="2800" spc="-5" dirty="0" smtClean="0">
                <a:latin typeface="Times New Roman" pitchFamily="18" charset="0"/>
                <a:cs typeface="Times New Roman" pitchFamily="18" charset="0"/>
              </a:rPr>
              <a:t>organized </a:t>
            </a:r>
            <a:r>
              <a:rPr lang="en-US" sz="2800" spc="-5" dirty="0">
                <a:latin typeface="Times New Roman" pitchFamily="18" charset="0"/>
                <a:cs typeface="Times New Roman" pitchFamily="18" charset="0"/>
              </a:rPr>
              <a:t>facts about the individual so as to enable the teacher to provide for his needs which arise as a result of his growth and development. In this sense total span of the </a:t>
            </a:r>
            <a:r>
              <a:rPr lang="en-US" sz="2800" spc="-5" dirty="0" smtClean="0">
                <a:latin typeface="Times New Roman" pitchFamily="18" charset="0"/>
                <a:cs typeface="Times New Roman" pitchFamily="18" charset="0"/>
              </a:rPr>
              <a:t>child.</a:t>
            </a:r>
          </a:p>
          <a:p>
            <a:r>
              <a:rPr lang="en-US" sz="2800" b="1" spc="-5" dirty="0" smtClean="0">
                <a:latin typeface="Times New Roman" pitchFamily="18" charset="0"/>
                <a:cs typeface="Times New Roman" pitchFamily="18" charset="0"/>
              </a:rPr>
              <a:t>Formulating </a:t>
            </a:r>
            <a:r>
              <a:rPr lang="en-US" sz="2800" b="1" spc="-5" dirty="0">
                <a:latin typeface="Times New Roman" pitchFamily="18" charset="0"/>
                <a:cs typeface="Times New Roman" pitchFamily="18" charset="0"/>
              </a:rPr>
              <a:t>educational </a:t>
            </a:r>
            <a:r>
              <a:rPr lang="en-US" sz="2800" b="1" spc="-5" dirty="0" smtClean="0">
                <a:latin typeface="Times New Roman" pitchFamily="18" charset="0"/>
                <a:cs typeface="Times New Roman" pitchFamily="18" charset="0"/>
              </a:rPr>
              <a:t>objectives:</a:t>
            </a:r>
          </a:p>
          <a:p>
            <a:pPr marL="109728" indent="0">
              <a:buNone/>
            </a:pPr>
            <a:r>
              <a:rPr lang="en-US" sz="2800" spc="-5" dirty="0" smtClean="0">
                <a:latin typeface="Times New Roman" pitchFamily="18" charset="0"/>
                <a:cs typeface="Times New Roman" pitchFamily="18" charset="0"/>
              </a:rPr>
              <a:t>Educational </a:t>
            </a:r>
            <a:r>
              <a:rPr lang="en-US" sz="2800" spc="-5" dirty="0">
                <a:latin typeface="Times New Roman" pitchFamily="18" charset="0"/>
                <a:cs typeface="Times New Roman" pitchFamily="18" charset="0"/>
              </a:rPr>
              <a:t>Psychology does not by itself formulate the aims and objectives of education. It does assist the educator to define appropriate aims of the educative process. The educator formulates his objectives keeping in view child’s needs and aspirations as well as social needs.</a:t>
            </a:r>
            <a:endParaRPr lang="en-US" sz="28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lstStyle/>
          <a:p>
            <a:r>
              <a:rPr lang="en-US" sz="4400" spc="-5" dirty="0">
                <a:latin typeface="Times New Roman" pitchFamily="18" charset="0"/>
                <a:cs typeface="Times New Roman" pitchFamily="18" charset="0"/>
              </a:rPr>
              <a:t>Aims of Educational Psychology</a:t>
            </a:r>
            <a:endParaRPr lang="en-US" dirty="0"/>
          </a:p>
        </p:txBody>
      </p:sp>
    </p:spTree>
    <p:extLst>
      <p:ext uri="{BB962C8B-B14F-4D97-AF65-F5344CB8AC3E}">
        <p14:creationId xmlns:p14="http://schemas.microsoft.com/office/powerpoint/2010/main" val="785293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550091"/>
          </a:xfrm>
        </p:spPr>
        <p:txBody>
          <a:bodyPr>
            <a:normAutofit/>
          </a:bodyPr>
          <a:lstStyle/>
          <a:p>
            <a:pPr marL="527558" indent="0">
              <a:lnSpc>
                <a:spcPts val="2795"/>
              </a:lnSpc>
              <a:spcBef>
                <a:spcPts val="1715"/>
              </a:spcBef>
              <a:buNone/>
            </a:pPr>
            <a:r>
              <a:rPr lang="en-US" sz="2800" b="1" spc="-5" dirty="0" smtClean="0">
                <a:latin typeface="Times New Roman" pitchFamily="18" charset="0"/>
                <a:cs typeface="Times New Roman" pitchFamily="18" charset="0"/>
              </a:rPr>
              <a:t>Curriculum Development:</a:t>
            </a:r>
          </a:p>
          <a:p>
            <a:pPr marL="527558" indent="0">
              <a:lnSpc>
                <a:spcPts val="2795"/>
              </a:lnSpc>
              <a:spcBef>
                <a:spcPts val="1715"/>
              </a:spcBef>
              <a:buNone/>
            </a:pPr>
            <a:r>
              <a:rPr lang="en-US" sz="2800" spc="-5" dirty="0" smtClean="0">
                <a:latin typeface="Times New Roman" pitchFamily="18" charset="0"/>
                <a:cs typeface="Times New Roman" pitchFamily="18" charset="0"/>
              </a:rPr>
              <a:t>Once </a:t>
            </a:r>
            <a:r>
              <a:rPr lang="en-US" sz="2800" spc="-5" dirty="0">
                <a:latin typeface="Times New Roman" pitchFamily="18" charset="0"/>
                <a:cs typeface="Times New Roman" pitchFamily="18" charset="0"/>
              </a:rPr>
              <a:t>the aims and objectives have been formulated, the educator designs the curricular framework as well as co-curricular activities. In this case also, Educational Psychology aims at exposing those areas , so as to avoid them , for which the child may not be receptive.</a:t>
            </a:r>
          </a:p>
          <a:p>
            <a:pPr marL="527558" indent="0">
              <a:lnSpc>
                <a:spcPts val="2795"/>
              </a:lnSpc>
              <a:spcBef>
                <a:spcPts val="1715"/>
              </a:spcBef>
              <a:buNone/>
            </a:pPr>
            <a:r>
              <a:rPr lang="en-US" sz="2800" b="1" spc="-5" dirty="0" smtClean="0">
                <a:latin typeface="Times New Roman" pitchFamily="18" charset="0"/>
                <a:cs typeface="Times New Roman" pitchFamily="18" charset="0"/>
              </a:rPr>
              <a:t>Methods </a:t>
            </a:r>
            <a:r>
              <a:rPr lang="en-US" sz="2800" b="1" spc="-5" dirty="0">
                <a:latin typeface="Times New Roman" pitchFamily="18" charset="0"/>
                <a:cs typeface="Times New Roman" pitchFamily="18" charset="0"/>
              </a:rPr>
              <a:t>of Teaching:</a:t>
            </a:r>
          </a:p>
          <a:p>
            <a:pPr marL="527558" indent="0">
              <a:lnSpc>
                <a:spcPts val="2795"/>
              </a:lnSpc>
              <a:spcBef>
                <a:spcPts val="1715"/>
              </a:spcBef>
              <a:buNone/>
            </a:pPr>
            <a:r>
              <a:rPr lang="en-US" sz="2800" spc="-5" dirty="0">
                <a:latin typeface="Times New Roman" pitchFamily="18" charset="0"/>
                <a:cs typeface="Times New Roman" pitchFamily="18" charset="0"/>
              </a:rPr>
              <a:t>Educational psychology aims at helping the educator in devising methods and techniques which are based on child psychology and which can easily put the subject matter across the child.  </a:t>
            </a: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935614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normAutofit fontScale="77500" lnSpcReduction="20000"/>
          </a:bodyPr>
          <a:lstStyle/>
          <a:p>
            <a:pPr marL="527558" indent="0">
              <a:lnSpc>
                <a:spcPts val="2795"/>
              </a:lnSpc>
              <a:spcBef>
                <a:spcPts val="1715"/>
              </a:spcBef>
              <a:buNone/>
            </a:pPr>
            <a:r>
              <a:rPr lang="en-US" sz="2800" b="1" spc="-5" dirty="0" smtClean="0">
                <a:latin typeface="Times New Roman" pitchFamily="18" charset="0"/>
                <a:cs typeface="Times New Roman" pitchFamily="18" charset="0"/>
              </a:rPr>
              <a:t>Better </a:t>
            </a:r>
            <a:r>
              <a:rPr lang="en-US" sz="2800" b="1" spc="-5" dirty="0">
                <a:latin typeface="Times New Roman" pitchFamily="18" charset="0"/>
                <a:cs typeface="Times New Roman" pitchFamily="18" charset="0"/>
              </a:rPr>
              <a:t>understanding of the modes of social and emotional </a:t>
            </a:r>
            <a:r>
              <a:rPr lang="en-US" sz="2800" b="1" spc="-5" dirty="0" smtClean="0">
                <a:latin typeface="Times New Roman" pitchFamily="18" charset="0"/>
                <a:cs typeface="Times New Roman" pitchFamily="18" charset="0"/>
              </a:rPr>
              <a:t>behavior:</a:t>
            </a:r>
          </a:p>
          <a:p>
            <a:pPr marL="527558" indent="0">
              <a:lnSpc>
                <a:spcPts val="2795"/>
              </a:lnSpc>
              <a:spcBef>
                <a:spcPts val="1715"/>
              </a:spcBef>
              <a:buNone/>
            </a:pPr>
            <a:r>
              <a:rPr lang="en-US" sz="2800" spc="-5" dirty="0" smtClean="0">
                <a:latin typeface="Times New Roman" pitchFamily="18" charset="0"/>
                <a:cs typeface="Times New Roman" pitchFamily="18" charset="0"/>
              </a:rPr>
              <a:t>Educational </a:t>
            </a:r>
            <a:r>
              <a:rPr lang="en-US" sz="2800" spc="-5" dirty="0">
                <a:latin typeface="Times New Roman" pitchFamily="18" charset="0"/>
                <a:cs typeface="Times New Roman" pitchFamily="18" charset="0"/>
              </a:rPr>
              <a:t>psychology aims at creating better understanding of the modes of social and emotional </a:t>
            </a:r>
            <a:r>
              <a:rPr lang="en-US" sz="2800" spc="-5" dirty="0" smtClean="0">
                <a:latin typeface="Times New Roman" pitchFamily="18" charset="0"/>
                <a:cs typeface="Times New Roman" pitchFamily="18" charset="0"/>
              </a:rPr>
              <a:t>behavior. </a:t>
            </a:r>
            <a:r>
              <a:rPr lang="en-US" sz="2800" spc="-5" dirty="0">
                <a:latin typeface="Times New Roman" pitchFamily="18" charset="0"/>
                <a:cs typeface="Times New Roman" pitchFamily="18" charset="0"/>
              </a:rPr>
              <a:t>This will help both the teacher and the pupils to learn better </a:t>
            </a:r>
            <a:r>
              <a:rPr lang="en-US" sz="2800" spc="-5" dirty="0" smtClean="0">
                <a:latin typeface="Times New Roman" pitchFamily="18" charset="0"/>
                <a:cs typeface="Times New Roman" pitchFamily="18" charset="0"/>
              </a:rPr>
              <a:t>behavior </a:t>
            </a:r>
            <a:r>
              <a:rPr lang="en-US" sz="2800" spc="-5" dirty="0">
                <a:latin typeface="Times New Roman" pitchFamily="18" charset="0"/>
                <a:cs typeface="Times New Roman" pitchFamily="18" charset="0"/>
              </a:rPr>
              <a:t>adjustments. </a:t>
            </a:r>
          </a:p>
          <a:p>
            <a:pPr marL="527558" indent="0">
              <a:lnSpc>
                <a:spcPts val="2795"/>
              </a:lnSpc>
              <a:spcBef>
                <a:spcPts val="1715"/>
              </a:spcBef>
              <a:buNone/>
            </a:pPr>
            <a:r>
              <a:rPr lang="en-US" sz="2800" b="1" spc="-5" dirty="0" smtClean="0">
                <a:latin typeface="Times New Roman" pitchFamily="18" charset="0"/>
                <a:cs typeface="Times New Roman" pitchFamily="18" charset="0"/>
              </a:rPr>
              <a:t>Establishing </a:t>
            </a:r>
            <a:r>
              <a:rPr lang="en-US" sz="2800" b="1" spc="-5" dirty="0">
                <a:latin typeface="Times New Roman" pitchFamily="18" charset="0"/>
                <a:cs typeface="Times New Roman" pitchFamily="18" charset="0"/>
              </a:rPr>
              <a:t>a body of facts and principles:</a:t>
            </a:r>
          </a:p>
          <a:p>
            <a:pPr marL="527558" indent="0">
              <a:lnSpc>
                <a:spcPts val="2795"/>
              </a:lnSpc>
              <a:spcBef>
                <a:spcPts val="1715"/>
              </a:spcBef>
              <a:buNone/>
            </a:pPr>
            <a:r>
              <a:rPr lang="en-US" sz="2800" spc="-5" dirty="0">
                <a:latin typeface="Times New Roman" pitchFamily="18" charset="0"/>
                <a:cs typeface="Times New Roman" pitchFamily="18" charset="0"/>
              </a:rPr>
              <a:t>Educational psychology aims at establishing a body of facts and principles which can be </a:t>
            </a:r>
            <a:r>
              <a:rPr lang="en-US" sz="2800" spc="-5" dirty="0" smtClean="0">
                <a:latin typeface="Times New Roman" pitchFamily="18" charset="0"/>
                <a:cs typeface="Times New Roman" pitchFamily="18" charset="0"/>
              </a:rPr>
              <a:t>utilized  </a:t>
            </a:r>
            <a:r>
              <a:rPr lang="en-US" sz="2800" spc="-5" dirty="0">
                <a:latin typeface="Times New Roman" pitchFamily="18" charset="0"/>
                <a:cs typeface="Times New Roman" pitchFamily="18" charset="0"/>
              </a:rPr>
              <a:t>by the educator to solve problems of the learners. The principles also help in the selection and grading of content material, keeping in view children’s needs. These principles also help the teachers to evaluate their own teaching procedure, in the light of end products. </a:t>
            </a: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023826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Educational </a:t>
            </a:r>
            <a:r>
              <a:rPr lang="en-US" dirty="0">
                <a:latin typeface="Times New Roman" pitchFamily="18" charset="0"/>
                <a:cs typeface="Times New Roman" pitchFamily="18" charset="0"/>
              </a:rPr>
              <a:t>psychology is important because it trains us to watch for different learning situations, and how to adapt to those situations accordingly. By studying the ability, interests, intelligence and needs of students, teachers and others to adapt material to improve the learning experience and process.</a:t>
            </a: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14945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14600"/>
            <a:ext cx="8229600" cy="3492691"/>
          </a:xfrm>
        </p:spPr>
        <p:txBody>
          <a:bodyPr>
            <a:normAutofit lnSpcReduction="10000"/>
          </a:bodyPr>
          <a:lstStyle/>
          <a:p>
            <a:r>
              <a:rPr lang="en-US" dirty="0">
                <a:hlinkClick r:id="rId2"/>
              </a:rPr>
              <a:t>https://books.google.com.pk/books?hl=en&amp;lr=&amp;id=HyQgZTQnAtAC&amp;oi=fnd&amp;pg=PR13&amp;dq=advanced+educational+psychology+2nd+edition+by+s.k+Mangal&amp;ots=o5M8PlDE_g&amp;sig=O6wq4Cy5KS-GAS9WgUkpeBlIEAU&amp;redir_esc=y#v=onepage&amp;q=advanced%20educational%20psychology%202nd%20edition%20by%20s.k%20Mangal&amp;f=false</a:t>
            </a:r>
            <a:endParaRPr lang="en-US" dirty="0"/>
          </a:p>
        </p:txBody>
      </p:sp>
      <p:sp>
        <p:nvSpPr>
          <p:cNvPr id="3" name="Title 2"/>
          <p:cNvSpPr>
            <a:spLocks noGrp="1"/>
          </p:cNvSpPr>
          <p:nvPr>
            <p:ph type="title"/>
          </p:nvPr>
        </p:nvSpPr>
        <p:spPr>
          <a:xfrm>
            <a:off x="457200" y="274638"/>
            <a:ext cx="8229600" cy="2011362"/>
          </a:xfrm>
        </p:spPr>
        <p:txBody>
          <a:bodyPr>
            <a:normAutofit fontScale="90000"/>
          </a:bodyPr>
          <a:lstStyle/>
          <a:p>
            <a:r>
              <a:rPr lang="en-US" dirty="0" smtClean="0"/>
              <a:t>Please open this link for advanced educational psychology book by </a:t>
            </a:r>
            <a:r>
              <a:rPr lang="en-US" dirty="0" err="1" smtClean="0"/>
              <a:t>s.k</a:t>
            </a:r>
            <a:r>
              <a:rPr lang="en-US" dirty="0" smtClean="0"/>
              <a:t>. </a:t>
            </a:r>
            <a:r>
              <a:rPr lang="en-US" dirty="0" err="1" smtClean="0"/>
              <a:t>mangal</a:t>
            </a:r>
            <a:endParaRPr lang="en-US" dirty="0"/>
          </a:p>
        </p:txBody>
      </p:sp>
    </p:spTree>
    <p:extLst>
      <p:ext uri="{BB962C8B-B14F-4D97-AF65-F5344CB8AC3E}">
        <p14:creationId xmlns:p14="http://schemas.microsoft.com/office/powerpoint/2010/main" val="444422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762000"/>
          </a:xfrm>
        </p:spPr>
        <p:txBody>
          <a:bodyPr>
            <a:normAutofit/>
          </a:bodyPr>
          <a:lstStyle/>
          <a:p>
            <a:pPr marL="59690">
              <a:lnSpc>
                <a:spcPct val="100000"/>
              </a:lnSpc>
              <a:spcBef>
                <a:spcPts val="100"/>
              </a:spcBef>
            </a:pPr>
            <a:r>
              <a:rPr lang="en-US" sz="2000" spc="-120" dirty="0">
                <a:latin typeface="Times New Roman" pitchFamily="18" charset="0"/>
                <a:cs typeface="Times New Roman" pitchFamily="18" charset="0"/>
              </a:rPr>
              <a:t>To </a:t>
            </a:r>
            <a:r>
              <a:rPr lang="en-US" sz="2000" spc="-10" dirty="0">
                <a:latin typeface="Times New Roman" pitchFamily="18" charset="0"/>
                <a:cs typeface="Times New Roman" pitchFamily="18" charset="0"/>
              </a:rPr>
              <a:t>know </a:t>
            </a:r>
            <a:r>
              <a:rPr lang="en-US" sz="2000" dirty="0">
                <a:latin typeface="Times New Roman" pitchFamily="18" charset="0"/>
                <a:cs typeface="Times New Roman" pitchFamily="18" charset="0"/>
              </a:rPr>
              <a:t>the meaning </a:t>
            </a:r>
            <a:r>
              <a:rPr lang="en-US" sz="2000" spc="-5" dirty="0">
                <a:latin typeface="Times New Roman" pitchFamily="18" charset="0"/>
                <a:cs typeface="Times New Roman" pitchFamily="18" charset="0"/>
              </a:rPr>
              <a:t>and </a:t>
            </a:r>
            <a:r>
              <a:rPr lang="en-US" sz="2000" spc="-20" dirty="0">
                <a:latin typeface="Times New Roman" pitchFamily="18" charset="0"/>
                <a:cs typeface="Times New Roman" pitchFamily="18" charset="0"/>
              </a:rPr>
              <a:t>have </a:t>
            </a:r>
            <a:r>
              <a:rPr lang="en-US" sz="2000" dirty="0">
                <a:latin typeface="Times New Roman" pitchFamily="18" charset="0"/>
                <a:cs typeface="Times New Roman" pitchFamily="18" charset="0"/>
              </a:rPr>
              <a:t>a </a:t>
            </a:r>
            <a:r>
              <a:rPr lang="en-US" sz="2000" spc="-10" dirty="0">
                <a:latin typeface="Times New Roman" pitchFamily="18" charset="0"/>
                <a:cs typeface="Times New Roman" pitchFamily="18" charset="0"/>
              </a:rPr>
              <a:t>concept </a:t>
            </a:r>
            <a:r>
              <a:rPr lang="en-US" sz="2000" spc="-5" dirty="0">
                <a:latin typeface="Times New Roman" pitchFamily="18" charset="0"/>
                <a:cs typeface="Times New Roman" pitchFamily="18" charset="0"/>
              </a:rPr>
              <a:t>of</a:t>
            </a:r>
            <a:r>
              <a:rPr lang="en-US" sz="2000" spc="5" dirty="0">
                <a:latin typeface="Times New Roman" pitchFamily="18" charset="0"/>
                <a:cs typeface="Times New Roman" pitchFamily="18" charset="0"/>
              </a:rPr>
              <a:t> </a:t>
            </a:r>
            <a:r>
              <a:rPr lang="en-US" sz="2000" spc="-10" dirty="0">
                <a:latin typeface="Times New Roman" pitchFamily="18" charset="0"/>
                <a:cs typeface="Times New Roman" pitchFamily="18" charset="0"/>
              </a:rPr>
              <a:t>Educational</a:t>
            </a:r>
            <a:br>
              <a:rPr lang="en-US" sz="2000" spc="-10" dirty="0">
                <a:latin typeface="Times New Roman" pitchFamily="18" charset="0"/>
                <a:cs typeface="Times New Roman" pitchFamily="18" charset="0"/>
              </a:rPr>
            </a:br>
            <a:r>
              <a:rPr lang="en-US" sz="2000" spc="-15" dirty="0">
                <a:latin typeface="Times New Roman" pitchFamily="18" charset="0"/>
                <a:cs typeface="Times New Roman" pitchFamily="18" charset="0"/>
              </a:rPr>
              <a:t>Psychology </a:t>
            </a:r>
            <a:r>
              <a:rPr lang="en-US" sz="2000" dirty="0">
                <a:latin typeface="Times New Roman" pitchFamily="18" charset="0"/>
                <a:cs typeface="Times New Roman" pitchFamily="18" charset="0"/>
              </a:rPr>
              <a:t>it is </a:t>
            </a:r>
            <a:r>
              <a:rPr lang="en-US" sz="2000" spc="-5" dirty="0">
                <a:latin typeface="Times New Roman" pitchFamily="18" charset="0"/>
                <a:cs typeface="Times New Roman" pitchFamily="18" charset="0"/>
              </a:rPr>
              <a:t>necessary </a:t>
            </a:r>
            <a:r>
              <a:rPr lang="en-US" sz="2000" spc="-15" dirty="0">
                <a:latin typeface="Times New Roman" pitchFamily="18" charset="0"/>
                <a:cs typeface="Times New Roman" pitchFamily="18" charset="0"/>
              </a:rPr>
              <a:t>to </a:t>
            </a:r>
            <a:r>
              <a:rPr lang="en-US" sz="2000" spc="-20" dirty="0">
                <a:latin typeface="Times New Roman" pitchFamily="18" charset="0"/>
                <a:cs typeface="Times New Roman" pitchFamily="18" charset="0"/>
              </a:rPr>
              <a:t>understand </a:t>
            </a:r>
            <a:r>
              <a:rPr lang="en-US" sz="2000" spc="-10" dirty="0">
                <a:latin typeface="Times New Roman" pitchFamily="18" charset="0"/>
                <a:cs typeface="Times New Roman" pitchFamily="18" charset="0"/>
              </a:rPr>
              <a:t>two </a:t>
            </a:r>
            <a:r>
              <a:rPr lang="en-US" sz="2000" dirty="0">
                <a:latin typeface="Times New Roman" pitchFamily="18" charset="0"/>
                <a:cs typeface="Times New Roman" pitchFamily="18" charset="0"/>
              </a:rPr>
              <a:t>things</a:t>
            </a:r>
            <a:r>
              <a:rPr lang="en-US" sz="2000" spc="-50" dirty="0">
                <a:latin typeface="Times New Roman" pitchFamily="18" charset="0"/>
                <a:cs typeface="Times New Roman" pitchFamily="18" charset="0"/>
              </a:rPr>
              <a:t> </a:t>
            </a:r>
            <a:r>
              <a:rPr lang="en-US" sz="2000" spc="-10" dirty="0">
                <a:latin typeface="Times New Roman" pitchFamily="18" charset="0"/>
                <a:cs typeface="Times New Roman" pitchFamily="18" charset="0"/>
              </a:rPr>
              <a:t>that:</a:t>
            </a:r>
            <a:endParaRPr lang="en-US" sz="2000" dirty="0"/>
          </a:p>
        </p:txBody>
      </p:sp>
      <p:sp>
        <p:nvSpPr>
          <p:cNvPr id="29" name="object 2"/>
          <p:cNvSpPr/>
          <p:nvPr/>
        </p:nvSpPr>
        <p:spPr>
          <a:xfrm>
            <a:off x="800100" y="2089212"/>
            <a:ext cx="7581900" cy="4423603"/>
          </a:xfrm>
          <a:custGeom>
            <a:avLst/>
            <a:gdLst/>
            <a:ahLst/>
            <a:cxnLst/>
            <a:rect l="l" t="t" r="r" b="b"/>
            <a:pathLst>
              <a:path w="9144000" h="6858000">
                <a:moveTo>
                  <a:pt x="0" y="6858000"/>
                </a:moveTo>
                <a:lnTo>
                  <a:pt x="9144000" y="6858000"/>
                </a:lnTo>
                <a:lnTo>
                  <a:pt x="9144000" y="0"/>
                </a:lnTo>
                <a:lnTo>
                  <a:pt x="0" y="0"/>
                </a:lnTo>
                <a:lnTo>
                  <a:pt x="0" y="6858000"/>
                </a:lnTo>
                <a:close/>
              </a:path>
            </a:pathLst>
          </a:custGeom>
          <a:solidFill>
            <a:srgbClr val="FFFFFF"/>
          </a:solidFill>
        </p:spPr>
        <p:txBody>
          <a:bodyPr wrap="square" lIns="0" tIns="0" rIns="0" bIns="0" rtlCol="0"/>
          <a:lstStyle/>
          <a:p>
            <a:endParaRPr/>
          </a:p>
        </p:txBody>
      </p:sp>
      <p:sp>
        <p:nvSpPr>
          <p:cNvPr id="30" name="object 3"/>
          <p:cNvSpPr/>
          <p:nvPr/>
        </p:nvSpPr>
        <p:spPr>
          <a:xfrm>
            <a:off x="0" y="0"/>
            <a:ext cx="9144000" cy="6858000"/>
          </a:xfrm>
          <a:custGeom>
            <a:avLst/>
            <a:gdLst/>
            <a:ahLst/>
            <a:cxnLst/>
            <a:rect l="l" t="t" r="r" b="b"/>
            <a:pathLst>
              <a:path w="9144000" h="6858000">
                <a:moveTo>
                  <a:pt x="0" y="6858000"/>
                </a:moveTo>
                <a:lnTo>
                  <a:pt x="9144000" y="6858000"/>
                </a:lnTo>
                <a:lnTo>
                  <a:pt x="9144000" y="0"/>
                </a:lnTo>
                <a:lnTo>
                  <a:pt x="0" y="0"/>
                </a:lnTo>
                <a:lnTo>
                  <a:pt x="0" y="6858000"/>
                </a:lnTo>
                <a:close/>
              </a:path>
            </a:pathLst>
          </a:custGeom>
          <a:ln w="9144">
            <a:solidFill>
              <a:srgbClr val="2CA1BE"/>
            </a:solidFill>
          </a:ln>
        </p:spPr>
        <p:txBody>
          <a:bodyPr wrap="square" lIns="0" tIns="0" rIns="0" bIns="0" rtlCol="0"/>
          <a:lstStyle/>
          <a:p>
            <a:endParaRPr/>
          </a:p>
        </p:txBody>
      </p:sp>
      <p:sp>
        <p:nvSpPr>
          <p:cNvPr id="32" name="object 5"/>
          <p:cNvSpPr txBox="1"/>
          <p:nvPr/>
        </p:nvSpPr>
        <p:spPr>
          <a:xfrm>
            <a:off x="3067939" y="4279772"/>
            <a:ext cx="2967355" cy="436880"/>
          </a:xfrm>
          <a:prstGeom prst="rect">
            <a:avLst/>
          </a:prstGeom>
        </p:spPr>
        <p:txBody>
          <a:bodyPr vert="horz" wrap="square" lIns="0" tIns="12700" rIns="0" bIns="0" rtlCol="0">
            <a:spAutoFit/>
          </a:bodyPr>
          <a:lstStyle/>
          <a:p>
            <a:pPr marL="12700">
              <a:lnSpc>
                <a:spcPct val="100000"/>
              </a:lnSpc>
              <a:spcBef>
                <a:spcPts val="100"/>
              </a:spcBef>
            </a:pPr>
            <a:r>
              <a:rPr sz="2700" spc="-5" dirty="0">
                <a:latin typeface="Calibri"/>
                <a:cs typeface="Calibri"/>
              </a:rPr>
              <a:t>Then </a:t>
            </a:r>
            <a:r>
              <a:rPr sz="2700" spc="-15" dirty="0">
                <a:latin typeface="Calibri"/>
                <a:cs typeface="Calibri"/>
              </a:rPr>
              <a:t>we </a:t>
            </a:r>
            <a:r>
              <a:rPr sz="2700" dirty="0">
                <a:latin typeface="Calibri"/>
                <a:cs typeface="Calibri"/>
              </a:rPr>
              <a:t>will </a:t>
            </a:r>
            <a:r>
              <a:rPr sz="2700" spc="-5" dirty="0">
                <a:latin typeface="Calibri"/>
                <a:cs typeface="Calibri"/>
              </a:rPr>
              <a:t>see</a:t>
            </a:r>
            <a:r>
              <a:rPr sz="2700" spc="-110" dirty="0">
                <a:latin typeface="Calibri"/>
                <a:cs typeface="Calibri"/>
              </a:rPr>
              <a:t> </a:t>
            </a:r>
            <a:r>
              <a:rPr sz="2700" spc="-10" dirty="0">
                <a:latin typeface="Calibri"/>
                <a:cs typeface="Calibri"/>
              </a:rPr>
              <a:t>that</a:t>
            </a:r>
            <a:endParaRPr sz="2700">
              <a:latin typeface="Calibri"/>
              <a:cs typeface="Calibri"/>
            </a:endParaRPr>
          </a:p>
        </p:txBody>
      </p:sp>
      <p:sp>
        <p:nvSpPr>
          <p:cNvPr id="33" name="object 6"/>
          <p:cNvSpPr/>
          <p:nvPr/>
        </p:nvSpPr>
        <p:spPr>
          <a:xfrm>
            <a:off x="2827020" y="1496567"/>
            <a:ext cx="984504" cy="1505712"/>
          </a:xfrm>
          <a:prstGeom prst="rect">
            <a:avLst/>
          </a:prstGeom>
          <a:blipFill>
            <a:blip r:embed="rId2" cstate="print"/>
            <a:stretch>
              <a:fillRect/>
            </a:stretch>
          </a:blipFill>
        </p:spPr>
        <p:txBody>
          <a:bodyPr wrap="square" lIns="0" tIns="0" rIns="0" bIns="0" rtlCol="0"/>
          <a:lstStyle/>
          <a:p>
            <a:endParaRPr/>
          </a:p>
        </p:txBody>
      </p:sp>
      <p:sp>
        <p:nvSpPr>
          <p:cNvPr id="34" name="object 7"/>
          <p:cNvSpPr/>
          <p:nvPr/>
        </p:nvSpPr>
        <p:spPr>
          <a:xfrm>
            <a:off x="3138492" y="1536700"/>
            <a:ext cx="643255" cy="1156335"/>
          </a:xfrm>
          <a:custGeom>
            <a:avLst/>
            <a:gdLst/>
            <a:ahLst/>
            <a:cxnLst/>
            <a:rect l="l" t="t" r="r" b="b"/>
            <a:pathLst>
              <a:path w="643254" h="1156335">
                <a:moveTo>
                  <a:pt x="26416" y="890142"/>
                </a:moveTo>
                <a:lnTo>
                  <a:pt x="15841" y="892732"/>
                </a:lnTo>
                <a:lnTo>
                  <a:pt x="7350" y="898953"/>
                </a:lnTo>
                <a:lnTo>
                  <a:pt x="1787" y="907913"/>
                </a:lnTo>
                <a:lnTo>
                  <a:pt x="0" y="918717"/>
                </a:lnTo>
                <a:lnTo>
                  <a:pt x="9143" y="1156080"/>
                </a:lnTo>
                <a:lnTo>
                  <a:pt x="66175" y="1120902"/>
                </a:lnTo>
                <a:lnTo>
                  <a:pt x="58927" y="1120902"/>
                </a:lnTo>
                <a:lnTo>
                  <a:pt x="29844" y="1105407"/>
                </a:lnTo>
                <a:lnTo>
                  <a:pt x="32554" y="1100327"/>
                </a:lnTo>
                <a:lnTo>
                  <a:pt x="20193" y="1100327"/>
                </a:lnTo>
                <a:lnTo>
                  <a:pt x="10541" y="1095120"/>
                </a:lnTo>
                <a:lnTo>
                  <a:pt x="58251" y="1005645"/>
                </a:lnTo>
                <a:lnTo>
                  <a:pt x="54863" y="916558"/>
                </a:lnTo>
                <a:lnTo>
                  <a:pt x="52276" y="905984"/>
                </a:lnTo>
                <a:lnTo>
                  <a:pt x="46069" y="897493"/>
                </a:lnTo>
                <a:lnTo>
                  <a:pt x="37147" y="891930"/>
                </a:lnTo>
                <a:lnTo>
                  <a:pt x="26416" y="890142"/>
                </a:lnTo>
                <a:close/>
              </a:path>
              <a:path w="643254" h="1156335">
                <a:moveTo>
                  <a:pt x="36341" y="1093228"/>
                </a:moveTo>
                <a:lnTo>
                  <a:pt x="29844" y="1105407"/>
                </a:lnTo>
                <a:lnTo>
                  <a:pt x="58927" y="1120902"/>
                </a:lnTo>
                <a:lnTo>
                  <a:pt x="66379" y="1106931"/>
                </a:lnTo>
                <a:lnTo>
                  <a:pt x="62102" y="1106931"/>
                </a:lnTo>
                <a:lnTo>
                  <a:pt x="36341" y="1093228"/>
                </a:lnTo>
                <a:close/>
              </a:path>
              <a:path w="643254" h="1156335">
                <a:moveTo>
                  <a:pt x="192678" y="980840"/>
                </a:moveTo>
                <a:lnTo>
                  <a:pt x="182498" y="984630"/>
                </a:lnTo>
                <a:lnTo>
                  <a:pt x="106649" y="1031435"/>
                </a:lnTo>
                <a:lnTo>
                  <a:pt x="58927" y="1120902"/>
                </a:lnTo>
                <a:lnTo>
                  <a:pt x="66175" y="1120902"/>
                </a:lnTo>
                <a:lnTo>
                  <a:pt x="211328" y="1031366"/>
                </a:lnTo>
                <a:lnTo>
                  <a:pt x="219253" y="1023899"/>
                </a:lnTo>
                <a:lnTo>
                  <a:pt x="223583" y="1014301"/>
                </a:lnTo>
                <a:lnTo>
                  <a:pt x="224008" y="1003774"/>
                </a:lnTo>
                <a:lnTo>
                  <a:pt x="220218" y="993520"/>
                </a:lnTo>
                <a:lnTo>
                  <a:pt x="212752" y="985595"/>
                </a:lnTo>
                <a:lnTo>
                  <a:pt x="203168" y="981265"/>
                </a:lnTo>
                <a:lnTo>
                  <a:pt x="192678" y="980840"/>
                </a:lnTo>
                <a:close/>
              </a:path>
              <a:path w="643254" h="1156335">
                <a:moveTo>
                  <a:pt x="60319" y="1060024"/>
                </a:moveTo>
                <a:lnTo>
                  <a:pt x="50977" y="1065788"/>
                </a:lnTo>
                <a:lnTo>
                  <a:pt x="36341" y="1093228"/>
                </a:lnTo>
                <a:lnTo>
                  <a:pt x="62102" y="1106931"/>
                </a:lnTo>
                <a:lnTo>
                  <a:pt x="60319" y="1060024"/>
                </a:lnTo>
                <a:close/>
              </a:path>
              <a:path w="643254" h="1156335">
                <a:moveTo>
                  <a:pt x="106649" y="1031435"/>
                </a:moveTo>
                <a:lnTo>
                  <a:pt x="60319" y="1060024"/>
                </a:lnTo>
                <a:lnTo>
                  <a:pt x="62102" y="1106931"/>
                </a:lnTo>
                <a:lnTo>
                  <a:pt x="66379" y="1106931"/>
                </a:lnTo>
                <a:lnTo>
                  <a:pt x="106649" y="1031435"/>
                </a:lnTo>
                <a:close/>
              </a:path>
              <a:path w="643254" h="1156335">
                <a:moveTo>
                  <a:pt x="58251" y="1005645"/>
                </a:moveTo>
                <a:lnTo>
                  <a:pt x="10541" y="1095120"/>
                </a:lnTo>
                <a:lnTo>
                  <a:pt x="20193" y="1100327"/>
                </a:lnTo>
                <a:lnTo>
                  <a:pt x="26711" y="1088106"/>
                </a:lnTo>
                <a:lnTo>
                  <a:pt x="20319" y="1084706"/>
                </a:lnTo>
                <a:lnTo>
                  <a:pt x="32549" y="1077160"/>
                </a:lnTo>
                <a:lnTo>
                  <a:pt x="59079" y="1027417"/>
                </a:lnTo>
                <a:lnTo>
                  <a:pt x="58251" y="1005645"/>
                </a:lnTo>
                <a:close/>
              </a:path>
              <a:path w="643254" h="1156335">
                <a:moveTo>
                  <a:pt x="26711" y="1088106"/>
                </a:moveTo>
                <a:lnTo>
                  <a:pt x="20193" y="1100327"/>
                </a:lnTo>
                <a:lnTo>
                  <a:pt x="32554" y="1100327"/>
                </a:lnTo>
                <a:lnTo>
                  <a:pt x="36341" y="1093228"/>
                </a:lnTo>
                <a:lnTo>
                  <a:pt x="26711" y="1088106"/>
                </a:lnTo>
                <a:close/>
              </a:path>
              <a:path w="643254" h="1156335">
                <a:moveTo>
                  <a:pt x="50977" y="1065788"/>
                </a:moveTo>
                <a:lnTo>
                  <a:pt x="32549" y="1077160"/>
                </a:lnTo>
                <a:lnTo>
                  <a:pt x="26711" y="1088106"/>
                </a:lnTo>
                <a:lnTo>
                  <a:pt x="36341" y="1093228"/>
                </a:lnTo>
                <a:lnTo>
                  <a:pt x="50977" y="1065788"/>
                </a:lnTo>
                <a:close/>
              </a:path>
              <a:path w="643254" h="1156335">
                <a:moveTo>
                  <a:pt x="32549" y="1077160"/>
                </a:moveTo>
                <a:lnTo>
                  <a:pt x="20319" y="1084706"/>
                </a:lnTo>
                <a:lnTo>
                  <a:pt x="26711" y="1088106"/>
                </a:lnTo>
                <a:lnTo>
                  <a:pt x="32549" y="1077160"/>
                </a:lnTo>
                <a:close/>
              </a:path>
              <a:path w="643254" h="1156335">
                <a:moveTo>
                  <a:pt x="59079" y="1027417"/>
                </a:moveTo>
                <a:lnTo>
                  <a:pt x="32549" y="1077160"/>
                </a:lnTo>
                <a:lnTo>
                  <a:pt x="50977" y="1065788"/>
                </a:lnTo>
                <a:lnTo>
                  <a:pt x="59902" y="1049057"/>
                </a:lnTo>
                <a:lnTo>
                  <a:pt x="59079" y="1027417"/>
                </a:lnTo>
                <a:close/>
              </a:path>
              <a:path w="643254" h="1156335">
                <a:moveTo>
                  <a:pt x="59902" y="1049057"/>
                </a:moveTo>
                <a:lnTo>
                  <a:pt x="50977" y="1065788"/>
                </a:lnTo>
                <a:lnTo>
                  <a:pt x="60319" y="1060024"/>
                </a:lnTo>
                <a:lnTo>
                  <a:pt x="59902" y="1049057"/>
                </a:lnTo>
                <a:close/>
              </a:path>
              <a:path w="643254" h="1156335">
                <a:moveTo>
                  <a:pt x="613918" y="10413"/>
                </a:moveTo>
                <a:lnTo>
                  <a:pt x="59902" y="1049057"/>
                </a:lnTo>
                <a:lnTo>
                  <a:pt x="60319" y="1060024"/>
                </a:lnTo>
                <a:lnTo>
                  <a:pt x="106649" y="1031435"/>
                </a:lnTo>
                <a:lnTo>
                  <a:pt x="643001" y="25907"/>
                </a:lnTo>
                <a:lnTo>
                  <a:pt x="613918" y="10413"/>
                </a:lnTo>
                <a:close/>
              </a:path>
              <a:path w="643254" h="1156335">
                <a:moveTo>
                  <a:pt x="594486" y="0"/>
                </a:moveTo>
                <a:lnTo>
                  <a:pt x="58251" y="1005645"/>
                </a:lnTo>
                <a:lnTo>
                  <a:pt x="59079" y="1027417"/>
                </a:lnTo>
                <a:lnTo>
                  <a:pt x="604266" y="5206"/>
                </a:lnTo>
                <a:lnTo>
                  <a:pt x="594486" y="0"/>
                </a:lnTo>
                <a:close/>
              </a:path>
            </a:pathLst>
          </a:custGeom>
          <a:solidFill>
            <a:srgbClr val="000000"/>
          </a:solidFill>
        </p:spPr>
        <p:txBody>
          <a:bodyPr wrap="square" lIns="0" tIns="0" rIns="0" bIns="0" rtlCol="0"/>
          <a:lstStyle/>
          <a:p>
            <a:endParaRPr/>
          </a:p>
        </p:txBody>
      </p:sp>
      <p:sp>
        <p:nvSpPr>
          <p:cNvPr id="35" name="object 8"/>
          <p:cNvSpPr/>
          <p:nvPr/>
        </p:nvSpPr>
        <p:spPr>
          <a:xfrm>
            <a:off x="5178552" y="1498091"/>
            <a:ext cx="833627" cy="1504188"/>
          </a:xfrm>
          <a:prstGeom prst="rect">
            <a:avLst/>
          </a:prstGeom>
          <a:blipFill>
            <a:blip r:embed="rId3" cstate="print"/>
            <a:stretch>
              <a:fillRect/>
            </a:stretch>
          </a:blipFill>
        </p:spPr>
        <p:txBody>
          <a:bodyPr wrap="square" lIns="0" tIns="0" rIns="0" bIns="0" rtlCol="0"/>
          <a:lstStyle/>
          <a:p>
            <a:endParaRPr/>
          </a:p>
        </p:txBody>
      </p:sp>
      <p:sp>
        <p:nvSpPr>
          <p:cNvPr id="36" name="object 9"/>
          <p:cNvSpPr/>
          <p:nvPr/>
        </p:nvSpPr>
        <p:spPr>
          <a:xfrm>
            <a:off x="5232272" y="1513839"/>
            <a:ext cx="518159" cy="1153795"/>
          </a:xfrm>
          <a:custGeom>
            <a:avLst/>
            <a:gdLst/>
            <a:ahLst/>
            <a:cxnLst/>
            <a:rect l="l" t="t" r="r" b="b"/>
            <a:pathLst>
              <a:path w="518160" h="1153795">
                <a:moveTo>
                  <a:pt x="308943" y="958342"/>
                </a:moveTo>
                <a:lnTo>
                  <a:pt x="298948" y="961608"/>
                </a:lnTo>
                <a:lnTo>
                  <a:pt x="290702" y="968756"/>
                </a:lnTo>
                <a:lnTo>
                  <a:pt x="285793" y="978483"/>
                </a:lnTo>
                <a:lnTo>
                  <a:pt x="285051" y="988949"/>
                </a:lnTo>
                <a:lnTo>
                  <a:pt x="288309" y="998938"/>
                </a:lnTo>
                <a:lnTo>
                  <a:pt x="295401" y="1007237"/>
                </a:lnTo>
                <a:lnTo>
                  <a:pt x="482726" y="1153287"/>
                </a:lnTo>
                <a:lnTo>
                  <a:pt x="488730" y="1112901"/>
                </a:lnTo>
                <a:lnTo>
                  <a:pt x="437134" y="1112901"/>
                </a:lnTo>
                <a:lnTo>
                  <a:pt x="399473" y="1018771"/>
                </a:lnTo>
                <a:lnTo>
                  <a:pt x="329184" y="963930"/>
                </a:lnTo>
                <a:lnTo>
                  <a:pt x="319438" y="959076"/>
                </a:lnTo>
                <a:lnTo>
                  <a:pt x="308943" y="958342"/>
                </a:lnTo>
                <a:close/>
              </a:path>
              <a:path w="518160" h="1153795">
                <a:moveTo>
                  <a:pt x="399473" y="1018771"/>
                </a:moveTo>
                <a:lnTo>
                  <a:pt x="437134" y="1112901"/>
                </a:lnTo>
                <a:lnTo>
                  <a:pt x="467613" y="1100709"/>
                </a:lnTo>
                <a:lnTo>
                  <a:pt x="466801" y="1098677"/>
                </a:lnTo>
                <a:lnTo>
                  <a:pt x="435482" y="1098677"/>
                </a:lnTo>
                <a:lnTo>
                  <a:pt x="442367" y="1052237"/>
                </a:lnTo>
                <a:lnTo>
                  <a:pt x="399473" y="1018771"/>
                </a:lnTo>
                <a:close/>
              </a:path>
              <a:path w="518160" h="1153795">
                <a:moveTo>
                  <a:pt x="472656" y="1083850"/>
                </a:moveTo>
                <a:lnTo>
                  <a:pt x="462492" y="1087904"/>
                </a:lnTo>
                <a:lnTo>
                  <a:pt x="467613" y="1100709"/>
                </a:lnTo>
                <a:lnTo>
                  <a:pt x="437134" y="1112901"/>
                </a:lnTo>
                <a:lnTo>
                  <a:pt x="488730" y="1112901"/>
                </a:lnTo>
                <a:lnTo>
                  <a:pt x="491146" y="1096645"/>
                </a:lnTo>
                <a:lnTo>
                  <a:pt x="477774" y="1096645"/>
                </a:lnTo>
                <a:lnTo>
                  <a:pt x="472656" y="1083850"/>
                </a:lnTo>
                <a:close/>
              </a:path>
              <a:path w="518160" h="1153795">
                <a:moveTo>
                  <a:pt x="442367" y="1052237"/>
                </a:moveTo>
                <a:lnTo>
                  <a:pt x="435482" y="1098677"/>
                </a:lnTo>
                <a:lnTo>
                  <a:pt x="462492" y="1087904"/>
                </a:lnTo>
                <a:lnTo>
                  <a:pt x="450884" y="1058883"/>
                </a:lnTo>
                <a:lnTo>
                  <a:pt x="442367" y="1052237"/>
                </a:lnTo>
                <a:close/>
              </a:path>
              <a:path w="518160" h="1153795">
                <a:moveTo>
                  <a:pt x="462492" y="1087904"/>
                </a:moveTo>
                <a:lnTo>
                  <a:pt x="435482" y="1098677"/>
                </a:lnTo>
                <a:lnTo>
                  <a:pt x="466801" y="1098677"/>
                </a:lnTo>
                <a:lnTo>
                  <a:pt x="462492" y="1087904"/>
                </a:lnTo>
                <a:close/>
              </a:path>
              <a:path w="518160" h="1153795">
                <a:moveTo>
                  <a:pt x="450360" y="998323"/>
                </a:moveTo>
                <a:lnTo>
                  <a:pt x="447138" y="1020052"/>
                </a:lnTo>
                <a:lnTo>
                  <a:pt x="468016" y="1072249"/>
                </a:lnTo>
                <a:lnTo>
                  <a:pt x="479425" y="1081151"/>
                </a:lnTo>
                <a:lnTo>
                  <a:pt x="472656" y="1083850"/>
                </a:lnTo>
                <a:lnTo>
                  <a:pt x="477774" y="1096645"/>
                </a:lnTo>
                <a:lnTo>
                  <a:pt x="488061" y="1092581"/>
                </a:lnTo>
                <a:lnTo>
                  <a:pt x="450360" y="998323"/>
                </a:lnTo>
                <a:close/>
              </a:path>
              <a:path w="518160" h="1153795">
                <a:moveTo>
                  <a:pt x="494664" y="887095"/>
                </a:moveTo>
                <a:lnTo>
                  <a:pt x="463423" y="910209"/>
                </a:lnTo>
                <a:lnTo>
                  <a:pt x="450360" y="998323"/>
                </a:lnTo>
                <a:lnTo>
                  <a:pt x="488061" y="1092581"/>
                </a:lnTo>
                <a:lnTo>
                  <a:pt x="477774" y="1096645"/>
                </a:lnTo>
                <a:lnTo>
                  <a:pt x="491146" y="1096645"/>
                </a:lnTo>
                <a:lnTo>
                  <a:pt x="517651" y="918337"/>
                </a:lnTo>
                <a:lnTo>
                  <a:pt x="517132" y="907454"/>
                </a:lnTo>
                <a:lnTo>
                  <a:pt x="512635" y="897953"/>
                </a:lnTo>
                <a:lnTo>
                  <a:pt x="504900" y="890833"/>
                </a:lnTo>
                <a:lnTo>
                  <a:pt x="494664" y="887095"/>
                </a:lnTo>
                <a:close/>
              </a:path>
              <a:path w="518160" h="1153795">
                <a:moveTo>
                  <a:pt x="450884" y="1058883"/>
                </a:moveTo>
                <a:lnTo>
                  <a:pt x="462492" y="1087904"/>
                </a:lnTo>
                <a:lnTo>
                  <a:pt x="472656" y="1083850"/>
                </a:lnTo>
                <a:lnTo>
                  <a:pt x="468016" y="1072249"/>
                </a:lnTo>
                <a:lnTo>
                  <a:pt x="450884" y="1058883"/>
                </a:lnTo>
                <a:close/>
              </a:path>
              <a:path w="518160" h="1153795">
                <a:moveTo>
                  <a:pt x="468016" y="1072249"/>
                </a:moveTo>
                <a:lnTo>
                  <a:pt x="472656" y="1083850"/>
                </a:lnTo>
                <a:lnTo>
                  <a:pt x="479425" y="1081151"/>
                </a:lnTo>
                <a:lnTo>
                  <a:pt x="468016" y="1072249"/>
                </a:lnTo>
                <a:close/>
              </a:path>
              <a:path w="518160" h="1153795">
                <a:moveTo>
                  <a:pt x="447138" y="1020052"/>
                </a:moveTo>
                <a:lnTo>
                  <a:pt x="443951" y="1041550"/>
                </a:lnTo>
                <a:lnTo>
                  <a:pt x="450884" y="1058883"/>
                </a:lnTo>
                <a:lnTo>
                  <a:pt x="468016" y="1072249"/>
                </a:lnTo>
                <a:lnTo>
                  <a:pt x="447138" y="1020052"/>
                </a:lnTo>
                <a:close/>
              </a:path>
              <a:path w="518160" h="1153795">
                <a:moveTo>
                  <a:pt x="443951" y="1041550"/>
                </a:moveTo>
                <a:lnTo>
                  <a:pt x="442367" y="1052237"/>
                </a:lnTo>
                <a:lnTo>
                  <a:pt x="450884" y="1058883"/>
                </a:lnTo>
                <a:lnTo>
                  <a:pt x="443951" y="1041550"/>
                </a:lnTo>
                <a:close/>
              </a:path>
              <a:path w="518160" h="1153795">
                <a:moveTo>
                  <a:pt x="30606" y="8127"/>
                </a:moveTo>
                <a:lnTo>
                  <a:pt x="0" y="20320"/>
                </a:lnTo>
                <a:lnTo>
                  <a:pt x="399473" y="1018771"/>
                </a:lnTo>
                <a:lnTo>
                  <a:pt x="442367" y="1052237"/>
                </a:lnTo>
                <a:lnTo>
                  <a:pt x="443951" y="1041550"/>
                </a:lnTo>
                <a:lnTo>
                  <a:pt x="30606" y="8127"/>
                </a:lnTo>
                <a:close/>
              </a:path>
              <a:path w="518160" h="1153795">
                <a:moveTo>
                  <a:pt x="51053" y="0"/>
                </a:moveTo>
                <a:lnTo>
                  <a:pt x="40766" y="4063"/>
                </a:lnTo>
                <a:lnTo>
                  <a:pt x="447138" y="1020052"/>
                </a:lnTo>
                <a:lnTo>
                  <a:pt x="450360" y="998323"/>
                </a:lnTo>
                <a:lnTo>
                  <a:pt x="51053" y="0"/>
                </a:lnTo>
                <a:close/>
              </a:path>
            </a:pathLst>
          </a:custGeom>
          <a:solidFill>
            <a:srgbClr val="000000"/>
          </a:solidFill>
        </p:spPr>
        <p:txBody>
          <a:bodyPr wrap="square" lIns="0" tIns="0" rIns="0" bIns="0" rtlCol="0"/>
          <a:lstStyle/>
          <a:p>
            <a:endParaRPr/>
          </a:p>
        </p:txBody>
      </p:sp>
      <p:sp>
        <p:nvSpPr>
          <p:cNvPr id="37" name="object 10"/>
          <p:cNvSpPr/>
          <p:nvPr/>
        </p:nvSpPr>
        <p:spPr>
          <a:xfrm>
            <a:off x="1905000" y="3200400"/>
            <a:ext cx="2438400" cy="457200"/>
          </a:xfrm>
          <a:custGeom>
            <a:avLst/>
            <a:gdLst/>
            <a:ahLst/>
            <a:cxnLst/>
            <a:rect l="l" t="t" r="r" b="b"/>
            <a:pathLst>
              <a:path w="2438400" h="457200">
                <a:moveTo>
                  <a:pt x="0" y="457200"/>
                </a:moveTo>
                <a:lnTo>
                  <a:pt x="2438400" y="457200"/>
                </a:lnTo>
                <a:lnTo>
                  <a:pt x="2438400" y="0"/>
                </a:lnTo>
                <a:lnTo>
                  <a:pt x="0" y="0"/>
                </a:lnTo>
                <a:lnTo>
                  <a:pt x="0" y="457200"/>
                </a:lnTo>
                <a:close/>
              </a:path>
            </a:pathLst>
          </a:custGeom>
          <a:solidFill>
            <a:srgbClr val="2CA1BE"/>
          </a:solidFill>
        </p:spPr>
        <p:txBody>
          <a:bodyPr wrap="square" lIns="0" tIns="0" rIns="0" bIns="0" rtlCol="0"/>
          <a:lstStyle/>
          <a:p>
            <a:endParaRPr/>
          </a:p>
        </p:txBody>
      </p:sp>
      <p:sp>
        <p:nvSpPr>
          <p:cNvPr id="38" name="object 11"/>
          <p:cNvSpPr/>
          <p:nvPr/>
        </p:nvSpPr>
        <p:spPr>
          <a:xfrm>
            <a:off x="1877567" y="3172967"/>
            <a:ext cx="2493645" cy="512445"/>
          </a:xfrm>
          <a:custGeom>
            <a:avLst/>
            <a:gdLst/>
            <a:ahLst/>
            <a:cxnLst/>
            <a:rect l="l" t="t" r="r" b="b"/>
            <a:pathLst>
              <a:path w="2493645" h="512445">
                <a:moveTo>
                  <a:pt x="2465832" y="0"/>
                </a:moveTo>
                <a:lnTo>
                  <a:pt x="27431" y="0"/>
                </a:lnTo>
                <a:lnTo>
                  <a:pt x="16769" y="2160"/>
                </a:lnTo>
                <a:lnTo>
                  <a:pt x="8048" y="8048"/>
                </a:lnTo>
                <a:lnTo>
                  <a:pt x="2160" y="16769"/>
                </a:lnTo>
                <a:lnTo>
                  <a:pt x="0" y="27432"/>
                </a:lnTo>
                <a:lnTo>
                  <a:pt x="0" y="484632"/>
                </a:lnTo>
                <a:lnTo>
                  <a:pt x="2160" y="495294"/>
                </a:lnTo>
                <a:lnTo>
                  <a:pt x="8048" y="504015"/>
                </a:lnTo>
                <a:lnTo>
                  <a:pt x="16769" y="509903"/>
                </a:lnTo>
                <a:lnTo>
                  <a:pt x="27431" y="512064"/>
                </a:lnTo>
                <a:lnTo>
                  <a:pt x="2465832" y="512064"/>
                </a:lnTo>
                <a:lnTo>
                  <a:pt x="2476494" y="509903"/>
                </a:lnTo>
                <a:lnTo>
                  <a:pt x="2485215" y="504015"/>
                </a:lnTo>
                <a:lnTo>
                  <a:pt x="2491103" y="495294"/>
                </a:lnTo>
                <a:lnTo>
                  <a:pt x="2493264" y="484632"/>
                </a:lnTo>
                <a:lnTo>
                  <a:pt x="2493264" y="479171"/>
                </a:lnTo>
                <a:lnTo>
                  <a:pt x="32893" y="479171"/>
                </a:lnTo>
                <a:lnTo>
                  <a:pt x="32893" y="32893"/>
                </a:lnTo>
                <a:lnTo>
                  <a:pt x="2493264" y="32893"/>
                </a:lnTo>
                <a:lnTo>
                  <a:pt x="2493264" y="27432"/>
                </a:lnTo>
                <a:lnTo>
                  <a:pt x="2491103" y="16769"/>
                </a:lnTo>
                <a:lnTo>
                  <a:pt x="2485215" y="8048"/>
                </a:lnTo>
                <a:lnTo>
                  <a:pt x="2476494" y="2160"/>
                </a:lnTo>
                <a:lnTo>
                  <a:pt x="2465832" y="0"/>
                </a:lnTo>
                <a:close/>
              </a:path>
              <a:path w="2493645" h="512445">
                <a:moveTo>
                  <a:pt x="2493264" y="32893"/>
                </a:moveTo>
                <a:lnTo>
                  <a:pt x="2460371" y="32893"/>
                </a:lnTo>
                <a:lnTo>
                  <a:pt x="2460371" y="479171"/>
                </a:lnTo>
                <a:lnTo>
                  <a:pt x="2493264" y="479171"/>
                </a:lnTo>
                <a:lnTo>
                  <a:pt x="2493264" y="32893"/>
                </a:lnTo>
                <a:close/>
              </a:path>
              <a:path w="2493645" h="512445">
                <a:moveTo>
                  <a:pt x="2449322" y="43942"/>
                </a:moveTo>
                <a:lnTo>
                  <a:pt x="43942" y="43942"/>
                </a:lnTo>
                <a:lnTo>
                  <a:pt x="43942" y="468122"/>
                </a:lnTo>
                <a:lnTo>
                  <a:pt x="2449322" y="468122"/>
                </a:lnTo>
                <a:lnTo>
                  <a:pt x="2449322" y="457200"/>
                </a:lnTo>
                <a:lnTo>
                  <a:pt x="54863" y="457200"/>
                </a:lnTo>
                <a:lnTo>
                  <a:pt x="54863" y="54864"/>
                </a:lnTo>
                <a:lnTo>
                  <a:pt x="2449322" y="54864"/>
                </a:lnTo>
                <a:lnTo>
                  <a:pt x="2449322" y="43942"/>
                </a:lnTo>
                <a:close/>
              </a:path>
              <a:path w="2493645" h="512445">
                <a:moveTo>
                  <a:pt x="2449322" y="54864"/>
                </a:moveTo>
                <a:lnTo>
                  <a:pt x="2438399" y="54864"/>
                </a:lnTo>
                <a:lnTo>
                  <a:pt x="2438399" y="457200"/>
                </a:lnTo>
                <a:lnTo>
                  <a:pt x="2449322" y="457200"/>
                </a:lnTo>
                <a:lnTo>
                  <a:pt x="2449322" y="54864"/>
                </a:lnTo>
                <a:close/>
              </a:path>
            </a:pathLst>
          </a:custGeom>
          <a:solidFill>
            <a:srgbClr val="1E768B"/>
          </a:solidFill>
        </p:spPr>
        <p:txBody>
          <a:bodyPr wrap="square" lIns="0" tIns="0" rIns="0" bIns="0" rtlCol="0"/>
          <a:lstStyle/>
          <a:p>
            <a:endParaRPr/>
          </a:p>
        </p:txBody>
      </p:sp>
      <p:sp>
        <p:nvSpPr>
          <p:cNvPr id="39" name="object 12"/>
          <p:cNvSpPr txBox="1"/>
          <p:nvPr/>
        </p:nvSpPr>
        <p:spPr>
          <a:xfrm>
            <a:off x="2082164" y="3245942"/>
            <a:ext cx="2085339" cy="300355"/>
          </a:xfrm>
          <a:prstGeom prst="rect">
            <a:avLst/>
          </a:prstGeom>
        </p:spPr>
        <p:txBody>
          <a:bodyPr vert="horz" wrap="square" lIns="0" tIns="12700" rIns="0" bIns="0" rtlCol="0">
            <a:spAutoFit/>
          </a:bodyPr>
          <a:lstStyle/>
          <a:p>
            <a:pPr marL="12700">
              <a:lnSpc>
                <a:spcPct val="100000"/>
              </a:lnSpc>
              <a:spcBef>
                <a:spcPts val="100"/>
              </a:spcBef>
            </a:pPr>
            <a:r>
              <a:rPr sz="1800" spc="-5" dirty="0">
                <a:latin typeface="Lucida Sans Unicode"/>
                <a:cs typeface="Lucida Sans Unicode"/>
              </a:rPr>
              <a:t>What is</a:t>
            </a:r>
            <a:r>
              <a:rPr sz="1800" spc="-55" dirty="0">
                <a:latin typeface="Lucida Sans Unicode"/>
                <a:cs typeface="Lucida Sans Unicode"/>
              </a:rPr>
              <a:t> </a:t>
            </a:r>
            <a:r>
              <a:rPr sz="1800" spc="-5" dirty="0">
                <a:latin typeface="Lucida Sans Unicode"/>
                <a:cs typeface="Lucida Sans Unicode"/>
              </a:rPr>
              <a:t>Education?</a:t>
            </a:r>
            <a:endParaRPr sz="1800">
              <a:latin typeface="Lucida Sans Unicode"/>
              <a:cs typeface="Lucida Sans Unicode"/>
            </a:endParaRPr>
          </a:p>
        </p:txBody>
      </p:sp>
      <p:sp>
        <p:nvSpPr>
          <p:cNvPr id="40" name="object 13"/>
          <p:cNvSpPr/>
          <p:nvPr/>
        </p:nvSpPr>
        <p:spPr>
          <a:xfrm>
            <a:off x="4648200" y="3200400"/>
            <a:ext cx="2438400" cy="457200"/>
          </a:xfrm>
          <a:custGeom>
            <a:avLst/>
            <a:gdLst/>
            <a:ahLst/>
            <a:cxnLst/>
            <a:rect l="l" t="t" r="r" b="b"/>
            <a:pathLst>
              <a:path w="2438400" h="457200">
                <a:moveTo>
                  <a:pt x="0" y="457200"/>
                </a:moveTo>
                <a:lnTo>
                  <a:pt x="2438400" y="457200"/>
                </a:lnTo>
                <a:lnTo>
                  <a:pt x="2438400" y="0"/>
                </a:lnTo>
                <a:lnTo>
                  <a:pt x="0" y="0"/>
                </a:lnTo>
                <a:lnTo>
                  <a:pt x="0" y="457200"/>
                </a:lnTo>
                <a:close/>
              </a:path>
            </a:pathLst>
          </a:custGeom>
          <a:solidFill>
            <a:srgbClr val="2CA1BE"/>
          </a:solidFill>
        </p:spPr>
        <p:txBody>
          <a:bodyPr wrap="square" lIns="0" tIns="0" rIns="0" bIns="0" rtlCol="0"/>
          <a:lstStyle/>
          <a:p>
            <a:endParaRPr/>
          </a:p>
        </p:txBody>
      </p:sp>
      <p:sp>
        <p:nvSpPr>
          <p:cNvPr id="41" name="object 14"/>
          <p:cNvSpPr/>
          <p:nvPr/>
        </p:nvSpPr>
        <p:spPr>
          <a:xfrm>
            <a:off x="4620767" y="3172967"/>
            <a:ext cx="2493645" cy="512445"/>
          </a:xfrm>
          <a:custGeom>
            <a:avLst/>
            <a:gdLst/>
            <a:ahLst/>
            <a:cxnLst/>
            <a:rect l="l" t="t" r="r" b="b"/>
            <a:pathLst>
              <a:path w="2493645" h="512445">
                <a:moveTo>
                  <a:pt x="2465832" y="0"/>
                </a:moveTo>
                <a:lnTo>
                  <a:pt x="27432" y="0"/>
                </a:lnTo>
                <a:lnTo>
                  <a:pt x="16769" y="2160"/>
                </a:lnTo>
                <a:lnTo>
                  <a:pt x="8048" y="8048"/>
                </a:lnTo>
                <a:lnTo>
                  <a:pt x="2160" y="16769"/>
                </a:lnTo>
                <a:lnTo>
                  <a:pt x="0" y="27432"/>
                </a:lnTo>
                <a:lnTo>
                  <a:pt x="0" y="484632"/>
                </a:lnTo>
                <a:lnTo>
                  <a:pt x="2160" y="495294"/>
                </a:lnTo>
                <a:lnTo>
                  <a:pt x="8048" y="504015"/>
                </a:lnTo>
                <a:lnTo>
                  <a:pt x="16769" y="509903"/>
                </a:lnTo>
                <a:lnTo>
                  <a:pt x="27432" y="512064"/>
                </a:lnTo>
                <a:lnTo>
                  <a:pt x="2465832" y="512064"/>
                </a:lnTo>
                <a:lnTo>
                  <a:pt x="2476494" y="509903"/>
                </a:lnTo>
                <a:lnTo>
                  <a:pt x="2485215" y="504015"/>
                </a:lnTo>
                <a:lnTo>
                  <a:pt x="2491103" y="495294"/>
                </a:lnTo>
                <a:lnTo>
                  <a:pt x="2493264" y="484632"/>
                </a:lnTo>
                <a:lnTo>
                  <a:pt x="2493264" y="479171"/>
                </a:lnTo>
                <a:lnTo>
                  <a:pt x="32893" y="479171"/>
                </a:lnTo>
                <a:lnTo>
                  <a:pt x="32893" y="32893"/>
                </a:lnTo>
                <a:lnTo>
                  <a:pt x="2493264" y="32893"/>
                </a:lnTo>
                <a:lnTo>
                  <a:pt x="2493264" y="27432"/>
                </a:lnTo>
                <a:lnTo>
                  <a:pt x="2491103" y="16769"/>
                </a:lnTo>
                <a:lnTo>
                  <a:pt x="2485215" y="8048"/>
                </a:lnTo>
                <a:lnTo>
                  <a:pt x="2476494" y="2160"/>
                </a:lnTo>
                <a:lnTo>
                  <a:pt x="2465832" y="0"/>
                </a:lnTo>
                <a:close/>
              </a:path>
              <a:path w="2493645" h="512445">
                <a:moveTo>
                  <a:pt x="2493264" y="32893"/>
                </a:moveTo>
                <a:lnTo>
                  <a:pt x="2460371" y="32893"/>
                </a:lnTo>
                <a:lnTo>
                  <a:pt x="2460371" y="479171"/>
                </a:lnTo>
                <a:lnTo>
                  <a:pt x="2493264" y="479171"/>
                </a:lnTo>
                <a:lnTo>
                  <a:pt x="2493264" y="32893"/>
                </a:lnTo>
                <a:close/>
              </a:path>
              <a:path w="2493645" h="512445">
                <a:moveTo>
                  <a:pt x="2449322" y="43942"/>
                </a:moveTo>
                <a:lnTo>
                  <a:pt x="43942" y="43942"/>
                </a:lnTo>
                <a:lnTo>
                  <a:pt x="43942" y="468122"/>
                </a:lnTo>
                <a:lnTo>
                  <a:pt x="2449322" y="468122"/>
                </a:lnTo>
                <a:lnTo>
                  <a:pt x="2449322" y="457200"/>
                </a:lnTo>
                <a:lnTo>
                  <a:pt x="54864" y="457200"/>
                </a:lnTo>
                <a:lnTo>
                  <a:pt x="54864" y="54864"/>
                </a:lnTo>
                <a:lnTo>
                  <a:pt x="2449322" y="54864"/>
                </a:lnTo>
                <a:lnTo>
                  <a:pt x="2449322" y="43942"/>
                </a:lnTo>
                <a:close/>
              </a:path>
              <a:path w="2493645" h="512445">
                <a:moveTo>
                  <a:pt x="2449322" y="54864"/>
                </a:moveTo>
                <a:lnTo>
                  <a:pt x="2438400" y="54864"/>
                </a:lnTo>
                <a:lnTo>
                  <a:pt x="2438400" y="457200"/>
                </a:lnTo>
                <a:lnTo>
                  <a:pt x="2449322" y="457200"/>
                </a:lnTo>
                <a:lnTo>
                  <a:pt x="2449322" y="54864"/>
                </a:lnTo>
                <a:close/>
              </a:path>
            </a:pathLst>
          </a:custGeom>
          <a:solidFill>
            <a:srgbClr val="1E768B"/>
          </a:solidFill>
        </p:spPr>
        <p:txBody>
          <a:bodyPr wrap="square" lIns="0" tIns="0" rIns="0" bIns="0" rtlCol="0"/>
          <a:lstStyle/>
          <a:p>
            <a:endParaRPr/>
          </a:p>
        </p:txBody>
      </p:sp>
      <p:sp>
        <p:nvSpPr>
          <p:cNvPr id="42" name="object 15"/>
          <p:cNvSpPr txBox="1"/>
          <p:nvPr/>
        </p:nvSpPr>
        <p:spPr>
          <a:xfrm>
            <a:off x="4754371" y="3245942"/>
            <a:ext cx="2227580" cy="300355"/>
          </a:xfrm>
          <a:prstGeom prst="rect">
            <a:avLst/>
          </a:prstGeom>
        </p:spPr>
        <p:txBody>
          <a:bodyPr vert="horz" wrap="square" lIns="0" tIns="12700" rIns="0" bIns="0" rtlCol="0">
            <a:spAutoFit/>
          </a:bodyPr>
          <a:lstStyle/>
          <a:p>
            <a:pPr marL="12700">
              <a:lnSpc>
                <a:spcPct val="100000"/>
              </a:lnSpc>
              <a:spcBef>
                <a:spcPts val="100"/>
              </a:spcBef>
            </a:pPr>
            <a:r>
              <a:rPr sz="1800" spc="-5" dirty="0">
                <a:latin typeface="Lucida Sans Unicode"/>
                <a:cs typeface="Lucida Sans Unicode"/>
              </a:rPr>
              <a:t>What is</a:t>
            </a:r>
            <a:r>
              <a:rPr sz="1800" spc="-70" dirty="0">
                <a:latin typeface="Lucida Sans Unicode"/>
                <a:cs typeface="Lucida Sans Unicode"/>
              </a:rPr>
              <a:t> </a:t>
            </a:r>
            <a:r>
              <a:rPr sz="1800" spc="-5" dirty="0">
                <a:latin typeface="Lucida Sans Unicode"/>
                <a:cs typeface="Lucida Sans Unicode"/>
              </a:rPr>
              <a:t>Psychology?</a:t>
            </a:r>
            <a:endParaRPr sz="1800" dirty="0">
              <a:latin typeface="Lucida Sans Unicode"/>
              <a:cs typeface="Lucida Sans Unicode"/>
            </a:endParaRPr>
          </a:p>
        </p:txBody>
      </p:sp>
      <p:sp>
        <p:nvSpPr>
          <p:cNvPr id="43" name="object 16"/>
          <p:cNvSpPr/>
          <p:nvPr/>
        </p:nvSpPr>
        <p:spPr>
          <a:xfrm>
            <a:off x="2208276" y="3860291"/>
            <a:ext cx="1060703" cy="1885188"/>
          </a:xfrm>
          <a:prstGeom prst="rect">
            <a:avLst/>
          </a:prstGeom>
          <a:blipFill>
            <a:blip r:embed="rId4" cstate="print"/>
            <a:stretch>
              <a:fillRect/>
            </a:stretch>
          </a:blipFill>
        </p:spPr>
        <p:txBody>
          <a:bodyPr wrap="square" lIns="0" tIns="0" rIns="0" bIns="0" rtlCol="0"/>
          <a:lstStyle/>
          <a:p>
            <a:endParaRPr/>
          </a:p>
        </p:txBody>
      </p:sp>
      <p:sp>
        <p:nvSpPr>
          <p:cNvPr id="44" name="object 17"/>
          <p:cNvSpPr/>
          <p:nvPr/>
        </p:nvSpPr>
        <p:spPr>
          <a:xfrm>
            <a:off x="2260980" y="3874896"/>
            <a:ext cx="735965" cy="1535430"/>
          </a:xfrm>
          <a:custGeom>
            <a:avLst/>
            <a:gdLst/>
            <a:ahLst/>
            <a:cxnLst/>
            <a:rect l="l" t="t" r="r" b="b"/>
            <a:pathLst>
              <a:path w="735964" h="1535429">
                <a:moveTo>
                  <a:pt x="528939" y="1348025"/>
                </a:moveTo>
                <a:lnTo>
                  <a:pt x="519058" y="1351714"/>
                </a:lnTo>
                <a:lnTo>
                  <a:pt x="511048" y="1359153"/>
                </a:lnTo>
                <a:lnTo>
                  <a:pt x="506630" y="1369091"/>
                </a:lnTo>
                <a:lnTo>
                  <a:pt x="506380" y="1379600"/>
                </a:lnTo>
                <a:lnTo>
                  <a:pt x="510083" y="1389443"/>
                </a:lnTo>
                <a:lnTo>
                  <a:pt x="517525" y="1397380"/>
                </a:lnTo>
                <a:lnTo>
                  <a:pt x="710819" y="1535430"/>
                </a:lnTo>
                <a:lnTo>
                  <a:pt x="714881" y="1497075"/>
                </a:lnTo>
                <a:lnTo>
                  <a:pt x="663575" y="1497075"/>
                </a:lnTo>
                <a:lnTo>
                  <a:pt x="621930" y="1404542"/>
                </a:lnTo>
                <a:lnTo>
                  <a:pt x="549401" y="1352803"/>
                </a:lnTo>
                <a:lnTo>
                  <a:pt x="539462" y="1348313"/>
                </a:lnTo>
                <a:lnTo>
                  <a:pt x="528939" y="1348025"/>
                </a:lnTo>
                <a:close/>
              </a:path>
              <a:path w="735964" h="1535429">
                <a:moveTo>
                  <a:pt x="621930" y="1404542"/>
                </a:moveTo>
                <a:lnTo>
                  <a:pt x="663575" y="1497075"/>
                </a:lnTo>
                <a:lnTo>
                  <a:pt x="693546" y="1483486"/>
                </a:lnTo>
                <a:lnTo>
                  <a:pt x="693261" y="1482852"/>
                </a:lnTo>
                <a:lnTo>
                  <a:pt x="661288" y="1482852"/>
                </a:lnTo>
                <a:lnTo>
                  <a:pt x="666205" y="1436126"/>
                </a:lnTo>
                <a:lnTo>
                  <a:pt x="621930" y="1404542"/>
                </a:lnTo>
                <a:close/>
              </a:path>
              <a:path w="735964" h="1535429">
                <a:moveTo>
                  <a:pt x="697883" y="1466384"/>
                </a:moveTo>
                <a:lnTo>
                  <a:pt x="687876" y="1470887"/>
                </a:lnTo>
                <a:lnTo>
                  <a:pt x="693546" y="1483486"/>
                </a:lnTo>
                <a:lnTo>
                  <a:pt x="663575" y="1497075"/>
                </a:lnTo>
                <a:lnTo>
                  <a:pt x="714881" y="1497075"/>
                </a:lnTo>
                <a:lnTo>
                  <a:pt x="716791" y="1479041"/>
                </a:lnTo>
                <a:lnTo>
                  <a:pt x="703580" y="1479041"/>
                </a:lnTo>
                <a:lnTo>
                  <a:pt x="697883" y="1466384"/>
                </a:lnTo>
                <a:close/>
              </a:path>
              <a:path w="735964" h="1535429">
                <a:moveTo>
                  <a:pt x="666205" y="1436126"/>
                </a:moveTo>
                <a:lnTo>
                  <a:pt x="661288" y="1482852"/>
                </a:lnTo>
                <a:lnTo>
                  <a:pt x="687876" y="1470887"/>
                </a:lnTo>
                <a:lnTo>
                  <a:pt x="675082" y="1442457"/>
                </a:lnTo>
                <a:lnTo>
                  <a:pt x="666205" y="1436126"/>
                </a:lnTo>
                <a:close/>
              </a:path>
              <a:path w="735964" h="1535429">
                <a:moveTo>
                  <a:pt x="687876" y="1470887"/>
                </a:moveTo>
                <a:lnTo>
                  <a:pt x="661288" y="1482852"/>
                </a:lnTo>
                <a:lnTo>
                  <a:pt x="693261" y="1482852"/>
                </a:lnTo>
                <a:lnTo>
                  <a:pt x="687876" y="1470887"/>
                </a:lnTo>
                <a:close/>
              </a:path>
              <a:path w="735964" h="1535429">
                <a:moveTo>
                  <a:pt x="671897" y="1382041"/>
                </a:moveTo>
                <a:lnTo>
                  <a:pt x="669628" y="1403601"/>
                </a:lnTo>
                <a:lnTo>
                  <a:pt x="692805" y="1455100"/>
                </a:lnTo>
                <a:lnTo>
                  <a:pt x="704469" y="1463420"/>
                </a:lnTo>
                <a:lnTo>
                  <a:pt x="697883" y="1466384"/>
                </a:lnTo>
                <a:lnTo>
                  <a:pt x="703580" y="1479041"/>
                </a:lnTo>
                <a:lnTo>
                  <a:pt x="713486" y="1474469"/>
                </a:lnTo>
                <a:lnTo>
                  <a:pt x="671897" y="1382041"/>
                </a:lnTo>
                <a:close/>
              </a:path>
              <a:path w="735964" h="1535429">
                <a:moveTo>
                  <a:pt x="711454" y="1268983"/>
                </a:moveTo>
                <a:lnTo>
                  <a:pt x="681227" y="1293367"/>
                </a:lnTo>
                <a:lnTo>
                  <a:pt x="671897" y="1382041"/>
                </a:lnTo>
                <a:lnTo>
                  <a:pt x="713486" y="1474469"/>
                </a:lnTo>
                <a:lnTo>
                  <a:pt x="703580" y="1479041"/>
                </a:lnTo>
                <a:lnTo>
                  <a:pt x="716791" y="1479041"/>
                </a:lnTo>
                <a:lnTo>
                  <a:pt x="735838" y="1299209"/>
                </a:lnTo>
                <a:lnTo>
                  <a:pt x="734778" y="1288343"/>
                </a:lnTo>
                <a:lnTo>
                  <a:pt x="729837" y="1279048"/>
                </a:lnTo>
                <a:lnTo>
                  <a:pt x="721800" y="1272278"/>
                </a:lnTo>
                <a:lnTo>
                  <a:pt x="711454" y="1268983"/>
                </a:lnTo>
                <a:close/>
              </a:path>
              <a:path w="735964" h="1535429">
                <a:moveTo>
                  <a:pt x="675082" y="1442457"/>
                </a:moveTo>
                <a:lnTo>
                  <a:pt x="687876" y="1470887"/>
                </a:lnTo>
                <a:lnTo>
                  <a:pt x="697883" y="1466384"/>
                </a:lnTo>
                <a:lnTo>
                  <a:pt x="692805" y="1455100"/>
                </a:lnTo>
                <a:lnTo>
                  <a:pt x="675082" y="1442457"/>
                </a:lnTo>
                <a:close/>
              </a:path>
              <a:path w="735964" h="1535429">
                <a:moveTo>
                  <a:pt x="692805" y="1455100"/>
                </a:moveTo>
                <a:lnTo>
                  <a:pt x="697883" y="1466384"/>
                </a:lnTo>
                <a:lnTo>
                  <a:pt x="704469" y="1463420"/>
                </a:lnTo>
                <a:lnTo>
                  <a:pt x="692805" y="1455100"/>
                </a:lnTo>
                <a:close/>
              </a:path>
              <a:path w="735964" h="1535429">
                <a:moveTo>
                  <a:pt x="669628" y="1403601"/>
                </a:moveTo>
                <a:lnTo>
                  <a:pt x="667347" y="1425272"/>
                </a:lnTo>
                <a:lnTo>
                  <a:pt x="675082" y="1442457"/>
                </a:lnTo>
                <a:lnTo>
                  <a:pt x="692805" y="1455100"/>
                </a:lnTo>
                <a:lnTo>
                  <a:pt x="669628" y="1403601"/>
                </a:lnTo>
                <a:close/>
              </a:path>
              <a:path w="735964" h="1535429">
                <a:moveTo>
                  <a:pt x="667347" y="1425272"/>
                </a:moveTo>
                <a:lnTo>
                  <a:pt x="666205" y="1436126"/>
                </a:lnTo>
                <a:lnTo>
                  <a:pt x="675082" y="1442457"/>
                </a:lnTo>
                <a:lnTo>
                  <a:pt x="667347" y="1425272"/>
                </a:lnTo>
                <a:close/>
              </a:path>
              <a:path w="735964" h="1535429">
                <a:moveTo>
                  <a:pt x="29971" y="9016"/>
                </a:moveTo>
                <a:lnTo>
                  <a:pt x="0" y="22605"/>
                </a:lnTo>
                <a:lnTo>
                  <a:pt x="621930" y="1404542"/>
                </a:lnTo>
                <a:lnTo>
                  <a:pt x="666205" y="1436126"/>
                </a:lnTo>
                <a:lnTo>
                  <a:pt x="667347" y="1425272"/>
                </a:lnTo>
                <a:lnTo>
                  <a:pt x="29971" y="9016"/>
                </a:lnTo>
                <a:close/>
              </a:path>
              <a:path w="735964" h="1535429">
                <a:moveTo>
                  <a:pt x="50037" y="0"/>
                </a:moveTo>
                <a:lnTo>
                  <a:pt x="40005" y="4571"/>
                </a:lnTo>
                <a:lnTo>
                  <a:pt x="669628" y="1403601"/>
                </a:lnTo>
                <a:lnTo>
                  <a:pt x="671897" y="1382041"/>
                </a:lnTo>
                <a:lnTo>
                  <a:pt x="50037" y="0"/>
                </a:lnTo>
                <a:close/>
              </a:path>
            </a:pathLst>
          </a:custGeom>
          <a:solidFill>
            <a:srgbClr val="2CA1BE"/>
          </a:solidFill>
        </p:spPr>
        <p:txBody>
          <a:bodyPr wrap="square" lIns="0" tIns="0" rIns="0" bIns="0" rtlCol="0"/>
          <a:lstStyle/>
          <a:p>
            <a:endParaRPr/>
          </a:p>
        </p:txBody>
      </p:sp>
      <p:sp>
        <p:nvSpPr>
          <p:cNvPr id="45" name="object 18"/>
          <p:cNvSpPr/>
          <p:nvPr/>
        </p:nvSpPr>
        <p:spPr>
          <a:xfrm>
            <a:off x="5798820" y="3860291"/>
            <a:ext cx="1060703" cy="1885188"/>
          </a:xfrm>
          <a:prstGeom prst="rect">
            <a:avLst/>
          </a:prstGeom>
          <a:blipFill>
            <a:blip r:embed="rId5" cstate="print"/>
            <a:stretch>
              <a:fillRect/>
            </a:stretch>
          </a:blipFill>
        </p:spPr>
        <p:txBody>
          <a:bodyPr wrap="square" lIns="0" tIns="0" rIns="0" bIns="0" rtlCol="0"/>
          <a:lstStyle/>
          <a:p>
            <a:endParaRPr/>
          </a:p>
        </p:txBody>
      </p:sp>
      <p:sp>
        <p:nvSpPr>
          <p:cNvPr id="46" name="object 19"/>
          <p:cNvSpPr/>
          <p:nvPr/>
        </p:nvSpPr>
        <p:spPr>
          <a:xfrm>
            <a:off x="6070980" y="3874896"/>
            <a:ext cx="735965" cy="1535430"/>
          </a:xfrm>
          <a:custGeom>
            <a:avLst/>
            <a:gdLst/>
            <a:ahLst/>
            <a:cxnLst/>
            <a:rect l="l" t="t" r="r" b="b"/>
            <a:pathLst>
              <a:path w="735965" h="1535429">
                <a:moveTo>
                  <a:pt x="24384" y="1268983"/>
                </a:moveTo>
                <a:lnTo>
                  <a:pt x="14037" y="1272278"/>
                </a:lnTo>
                <a:lnTo>
                  <a:pt x="6000" y="1279048"/>
                </a:lnTo>
                <a:lnTo>
                  <a:pt x="1059" y="1288343"/>
                </a:lnTo>
                <a:lnTo>
                  <a:pt x="0" y="1299209"/>
                </a:lnTo>
                <a:lnTo>
                  <a:pt x="25019" y="1535430"/>
                </a:lnTo>
                <a:lnTo>
                  <a:pt x="78721" y="1497075"/>
                </a:lnTo>
                <a:lnTo>
                  <a:pt x="72263" y="1497075"/>
                </a:lnTo>
                <a:lnTo>
                  <a:pt x="42291" y="1483486"/>
                </a:lnTo>
                <a:lnTo>
                  <a:pt x="44291" y="1479041"/>
                </a:lnTo>
                <a:lnTo>
                  <a:pt x="32258" y="1479041"/>
                </a:lnTo>
                <a:lnTo>
                  <a:pt x="22352" y="1474469"/>
                </a:lnTo>
                <a:lnTo>
                  <a:pt x="63940" y="1382041"/>
                </a:lnTo>
                <a:lnTo>
                  <a:pt x="54610" y="1293367"/>
                </a:lnTo>
                <a:lnTo>
                  <a:pt x="51315" y="1283021"/>
                </a:lnTo>
                <a:lnTo>
                  <a:pt x="44545" y="1274984"/>
                </a:lnTo>
                <a:lnTo>
                  <a:pt x="35250" y="1270043"/>
                </a:lnTo>
                <a:lnTo>
                  <a:pt x="24384" y="1268983"/>
                </a:lnTo>
                <a:close/>
              </a:path>
              <a:path w="735965" h="1535429">
                <a:moveTo>
                  <a:pt x="47961" y="1470887"/>
                </a:moveTo>
                <a:lnTo>
                  <a:pt x="42291" y="1483486"/>
                </a:lnTo>
                <a:lnTo>
                  <a:pt x="72263" y="1497075"/>
                </a:lnTo>
                <a:lnTo>
                  <a:pt x="78664" y="1482852"/>
                </a:lnTo>
                <a:lnTo>
                  <a:pt x="74549" y="1482852"/>
                </a:lnTo>
                <a:lnTo>
                  <a:pt x="47961" y="1470887"/>
                </a:lnTo>
                <a:close/>
              </a:path>
              <a:path w="735965" h="1535429">
                <a:moveTo>
                  <a:pt x="206898" y="1348025"/>
                </a:moveTo>
                <a:lnTo>
                  <a:pt x="196375" y="1348313"/>
                </a:lnTo>
                <a:lnTo>
                  <a:pt x="186436" y="1352803"/>
                </a:lnTo>
                <a:lnTo>
                  <a:pt x="113907" y="1404542"/>
                </a:lnTo>
                <a:lnTo>
                  <a:pt x="72263" y="1497075"/>
                </a:lnTo>
                <a:lnTo>
                  <a:pt x="78721" y="1497075"/>
                </a:lnTo>
                <a:lnTo>
                  <a:pt x="218313" y="1397380"/>
                </a:lnTo>
                <a:lnTo>
                  <a:pt x="225754" y="1389443"/>
                </a:lnTo>
                <a:lnTo>
                  <a:pt x="229457" y="1379600"/>
                </a:lnTo>
                <a:lnTo>
                  <a:pt x="229207" y="1369091"/>
                </a:lnTo>
                <a:lnTo>
                  <a:pt x="224790" y="1359153"/>
                </a:lnTo>
                <a:lnTo>
                  <a:pt x="216779" y="1351714"/>
                </a:lnTo>
                <a:lnTo>
                  <a:pt x="206898" y="1348025"/>
                </a:lnTo>
                <a:close/>
              </a:path>
              <a:path w="735965" h="1535429">
                <a:moveTo>
                  <a:pt x="69632" y="1436126"/>
                </a:moveTo>
                <a:lnTo>
                  <a:pt x="60755" y="1442457"/>
                </a:lnTo>
                <a:lnTo>
                  <a:pt x="47961" y="1470887"/>
                </a:lnTo>
                <a:lnTo>
                  <a:pt x="74549" y="1482852"/>
                </a:lnTo>
                <a:lnTo>
                  <a:pt x="69632" y="1436126"/>
                </a:lnTo>
                <a:close/>
              </a:path>
              <a:path w="735965" h="1535429">
                <a:moveTo>
                  <a:pt x="113907" y="1404542"/>
                </a:moveTo>
                <a:lnTo>
                  <a:pt x="69632" y="1436126"/>
                </a:lnTo>
                <a:lnTo>
                  <a:pt x="74549" y="1482852"/>
                </a:lnTo>
                <a:lnTo>
                  <a:pt x="78664" y="1482852"/>
                </a:lnTo>
                <a:lnTo>
                  <a:pt x="113907" y="1404542"/>
                </a:lnTo>
                <a:close/>
              </a:path>
              <a:path w="735965" h="1535429">
                <a:moveTo>
                  <a:pt x="63940" y="1382041"/>
                </a:moveTo>
                <a:lnTo>
                  <a:pt x="22352" y="1474469"/>
                </a:lnTo>
                <a:lnTo>
                  <a:pt x="32258" y="1479041"/>
                </a:lnTo>
                <a:lnTo>
                  <a:pt x="37954" y="1466384"/>
                </a:lnTo>
                <a:lnTo>
                  <a:pt x="31369" y="1463420"/>
                </a:lnTo>
                <a:lnTo>
                  <a:pt x="43032" y="1455100"/>
                </a:lnTo>
                <a:lnTo>
                  <a:pt x="66209" y="1403601"/>
                </a:lnTo>
                <a:lnTo>
                  <a:pt x="63940" y="1382041"/>
                </a:lnTo>
                <a:close/>
              </a:path>
              <a:path w="735965" h="1535429">
                <a:moveTo>
                  <a:pt x="37954" y="1466384"/>
                </a:moveTo>
                <a:lnTo>
                  <a:pt x="32258" y="1479041"/>
                </a:lnTo>
                <a:lnTo>
                  <a:pt x="44291" y="1479041"/>
                </a:lnTo>
                <a:lnTo>
                  <a:pt x="47961" y="1470887"/>
                </a:lnTo>
                <a:lnTo>
                  <a:pt x="37954" y="1466384"/>
                </a:lnTo>
                <a:close/>
              </a:path>
              <a:path w="735965" h="1535429">
                <a:moveTo>
                  <a:pt x="60755" y="1442457"/>
                </a:moveTo>
                <a:lnTo>
                  <a:pt x="43032" y="1455100"/>
                </a:lnTo>
                <a:lnTo>
                  <a:pt x="37954" y="1466384"/>
                </a:lnTo>
                <a:lnTo>
                  <a:pt x="47961" y="1470887"/>
                </a:lnTo>
                <a:lnTo>
                  <a:pt x="60755" y="1442457"/>
                </a:lnTo>
                <a:close/>
              </a:path>
              <a:path w="735965" h="1535429">
                <a:moveTo>
                  <a:pt x="43032" y="1455100"/>
                </a:moveTo>
                <a:lnTo>
                  <a:pt x="31369" y="1463420"/>
                </a:lnTo>
                <a:lnTo>
                  <a:pt x="37954" y="1466384"/>
                </a:lnTo>
                <a:lnTo>
                  <a:pt x="43032" y="1455100"/>
                </a:lnTo>
                <a:close/>
              </a:path>
              <a:path w="735965" h="1535429">
                <a:moveTo>
                  <a:pt x="66209" y="1403601"/>
                </a:moveTo>
                <a:lnTo>
                  <a:pt x="43032" y="1455100"/>
                </a:lnTo>
                <a:lnTo>
                  <a:pt x="60755" y="1442457"/>
                </a:lnTo>
                <a:lnTo>
                  <a:pt x="68490" y="1425272"/>
                </a:lnTo>
                <a:lnTo>
                  <a:pt x="66209" y="1403601"/>
                </a:lnTo>
                <a:close/>
              </a:path>
              <a:path w="735965" h="1535429">
                <a:moveTo>
                  <a:pt x="68490" y="1425272"/>
                </a:moveTo>
                <a:lnTo>
                  <a:pt x="60755" y="1442457"/>
                </a:lnTo>
                <a:lnTo>
                  <a:pt x="69632" y="1436126"/>
                </a:lnTo>
                <a:lnTo>
                  <a:pt x="68490" y="1425272"/>
                </a:lnTo>
                <a:close/>
              </a:path>
              <a:path w="735965" h="1535429">
                <a:moveTo>
                  <a:pt x="705866" y="9016"/>
                </a:moveTo>
                <a:lnTo>
                  <a:pt x="68490" y="1425272"/>
                </a:lnTo>
                <a:lnTo>
                  <a:pt x="69632" y="1436126"/>
                </a:lnTo>
                <a:lnTo>
                  <a:pt x="113907" y="1404542"/>
                </a:lnTo>
                <a:lnTo>
                  <a:pt x="735838" y="22605"/>
                </a:lnTo>
                <a:lnTo>
                  <a:pt x="705866" y="9016"/>
                </a:lnTo>
                <a:close/>
              </a:path>
              <a:path w="735965" h="1535429">
                <a:moveTo>
                  <a:pt x="685800" y="0"/>
                </a:moveTo>
                <a:lnTo>
                  <a:pt x="63940" y="1382041"/>
                </a:lnTo>
                <a:lnTo>
                  <a:pt x="66209" y="1403601"/>
                </a:lnTo>
                <a:lnTo>
                  <a:pt x="695833" y="4571"/>
                </a:lnTo>
                <a:lnTo>
                  <a:pt x="685800" y="0"/>
                </a:lnTo>
                <a:close/>
              </a:path>
            </a:pathLst>
          </a:custGeom>
          <a:solidFill>
            <a:srgbClr val="2CA1BE"/>
          </a:solidFill>
        </p:spPr>
        <p:txBody>
          <a:bodyPr wrap="square" lIns="0" tIns="0" rIns="0" bIns="0" rtlCol="0"/>
          <a:lstStyle/>
          <a:p>
            <a:endParaRPr/>
          </a:p>
        </p:txBody>
      </p:sp>
      <p:sp>
        <p:nvSpPr>
          <p:cNvPr id="47" name="object 20"/>
          <p:cNvSpPr/>
          <p:nvPr/>
        </p:nvSpPr>
        <p:spPr>
          <a:xfrm>
            <a:off x="2667000" y="5486400"/>
            <a:ext cx="3886200" cy="533400"/>
          </a:xfrm>
          <a:custGeom>
            <a:avLst/>
            <a:gdLst/>
            <a:ahLst/>
            <a:cxnLst/>
            <a:rect l="l" t="t" r="r" b="b"/>
            <a:pathLst>
              <a:path w="3886200" h="533400">
                <a:moveTo>
                  <a:pt x="0" y="533400"/>
                </a:moveTo>
                <a:lnTo>
                  <a:pt x="3886200" y="533400"/>
                </a:lnTo>
                <a:lnTo>
                  <a:pt x="3886200" y="0"/>
                </a:lnTo>
                <a:lnTo>
                  <a:pt x="0" y="0"/>
                </a:lnTo>
                <a:lnTo>
                  <a:pt x="0" y="533400"/>
                </a:lnTo>
                <a:close/>
              </a:path>
            </a:pathLst>
          </a:custGeom>
          <a:solidFill>
            <a:srgbClr val="2CA1BE"/>
          </a:solidFill>
        </p:spPr>
        <p:txBody>
          <a:bodyPr wrap="square" lIns="0" tIns="0" rIns="0" bIns="0" rtlCol="0"/>
          <a:lstStyle/>
          <a:p>
            <a:endParaRPr/>
          </a:p>
        </p:txBody>
      </p:sp>
      <p:sp>
        <p:nvSpPr>
          <p:cNvPr id="48" name="object 21"/>
          <p:cNvSpPr/>
          <p:nvPr/>
        </p:nvSpPr>
        <p:spPr>
          <a:xfrm>
            <a:off x="2639567" y="5458967"/>
            <a:ext cx="3941445" cy="588645"/>
          </a:xfrm>
          <a:custGeom>
            <a:avLst/>
            <a:gdLst/>
            <a:ahLst/>
            <a:cxnLst/>
            <a:rect l="l" t="t" r="r" b="b"/>
            <a:pathLst>
              <a:path w="3941445" h="588645">
                <a:moveTo>
                  <a:pt x="3913631" y="0"/>
                </a:moveTo>
                <a:lnTo>
                  <a:pt x="27431" y="0"/>
                </a:lnTo>
                <a:lnTo>
                  <a:pt x="16769" y="2160"/>
                </a:lnTo>
                <a:lnTo>
                  <a:pt x="8048" y="8048"/>
                </a:lnTo>
                <a:lnTo>
                  <a:pt x="2160" y="16769"/>
                </a:lnTo>
                <a:lnTo>
                  <a:pt x="0" y="27431"/>
                </a:lnTo>
                <a:lnTo>
                  <a:pt x="0" y="560831"/>
                </a:lnTo>
                <a:lnTo>
                  <a:pt x="2160" y="571510"/>
                </a:lnTo>
                <a:lnTo>
                  <a:pt x="8048" y="580229"/>
                </a:lnTo>
                <a:lnTo>
                  <a:pt x="16769" y="586108"/>
                </a:lnTo>
                <a:lnTo>
                  <a:pt x="27431" y="588263"/>
                </a:lnTo>
                <a:lnTo>
                  <a:pt x="3913631" y="588263"/>
                </a:lnTo>
                <a:lnTo>
                  <a:pt x="3924294" y="586108"/>
                </a:lnTo>
                <a:lnTo>
                  <a:pt x="3933015" y="580229"/>
                </a:lnTo>
                <a:lnTo>
                  <a:pt x="3938903" y="571510"/>
                </a:lnTo>
                <a:lnTo>
                  <a:pt x="3941063" y="560831"/>
                </a:lnTo>
                <a:lnTo>
                  <a:pt x="3941063" y="555345"/>
                </a:lnTo>
                <a:lnTo>
                  <a:pt x="32893" y="555345"/>
                </a:lnTo>
                <a:lnTo>
                  <a:pt x="32893" y="32892"/>
                </a:lnTo>
                <a:lnTo>
                  <a:pt x="3941063" y="32892"/>
                </a:lnTo>
                <a:lnTo>
                  <a:pt x="3941063" y="27431"/>
                </a:lnTo>
                <a:lnTo>
                  <a:pt x="3938903" y="16769"/>
                </a:lnTo>
                <a:lnTo>
                  <a:pt x="3933015" y="8048"/>
                </a:lnTo>
                <a:lnTo>
                  <a:pt x="3924294" y="2160"/>
                </a:lnTo>
                <a:lnTo>
                  <a:pt x="3913631" y="0"/>
                </a:lnTo>
                <a:close/>
              </a:path>
              <a:path w="3941445" h="588645">
                <a:moveTo>
                  <a:pt x="3941063" y="32892"/>
                </a:moveTo>
                <a:lnTo>
                  <a:pt x="3908171" y="32892"/>
                </a:lnTo>
                <a:lnTo>
                  <a:pt x="3908171" y="555345"/>
                </a:lnTo>
                <a:lnTo>
                  <a:pt x="3941063" y="555345"/>
                </a:lnTo>
                <a:lnTo>
                  <a:pt x="3941063" y="32892"/>
                </a:lnTo>
                <a:close/>
              </a:path>
              <a:path w="3941445" h="588645">
                <a:moveTo>
                  <a:pt x="3897122" y="43941"/>
                </a:moveTo>
                <a:lnTo>
                  <a:pt x="43942" y="43941"/>
                </a:lnTo>
                <a:lnTo>
                  <a:pt x="43942" y="544372"/>
                </a:lnTo>
                <a:lnTo>
                  <a:pt x="3897122" y="544372"/>
                </a:lnTo>
                <a:lnTo>
                  <a:pt x="3897122" y="533399"/>
                </a:lnTo>
                <a:lnTo>
                  <a:pt x="54863" y="533399"/>
                </a:lnTo>
                <a:lnTo>
                  <a:pt x="54863" y="54863"/>
                </a:lnTo>
                <a:lnTo>
                  <a:pt x="3897122" y="54863"/>
                </a:lnTo>
                <a:lnTo>
                  <a:pt x="3897122" y="43941"/>
                </a:lnTo>
                <a:close/>
              </a:path>
              <a:path w="3941445" h="588645">
                <a:moveTo>
                  <a:pt x="3897122" y="54863"/>
                </a:moveTo>
                <a:lnTo>
                  <a:pt x="3886200" y="54863"/>
                </a:lnTo>
                <a:lnTo>
                  <a:pt x="3886200" y="533399"/>
                </a:lnTo>
                <a:lnTo>
                  <a:pt x="3897122" y="533399"/>
                </a:lnTo>
                <a:lnTo>
                  <a:pt x="3897122" y="54863"/>
                </a:lnTo>
                <a:close/>
              </a:path>
            </a:pathLst>
          </a:custGeom>
          <a:solidFill>
            <a:srgbClr val="1E768B"/>
          </a:solidFill>
        </p:spPr>
        <p:txBody>
          <a:bodyPr wrap="square" lIns="0" tIns="0" rIns="0" bIns="0" rtlCol="0"/>
          <a:lstStyle/>
          <a:p>
            <a:endParaRPr/>
          </a:p>
        </p:txBody>
      </p:sp>
      <p:sp>
        <p:nvSpPr>
          <p:cNvPr id="49" name="object 22"/>
          <p:cNvSpPr txBox="1"/>
          <p:nvPr/>
        </p:nvSpPr>
        <p:spPr>
          <a:xfrm>
            <a:off x="2667000" y="5570931"/>
            <a:ext cx="3886200" cy="299720"/>
          </a:xfrm>
          <a:prstGeom prst="rect">
            <a:avLst/>
          </a:prstGeom>
        </p:spPr>
        <p:txBody>
          <a:bodyPr vert="horz" wrap="square" lIns="0" tIns="12700" rIns="0" bIns="0" rtlCol="0">
            <a:spAutoFit/>
          </a:bodyPr>
          <a:lstStyle/>
          <a:p>
            <a:pPr marL="163830">
              <a:lnSpc>
                <a:spcPct val="100000"/>
              </a:lnSpc>
              <a:spcBef>
                <a:spcPts val="100"/>
              </a:spcBef>
            </a:pPr>
            <a:r>
              <a:rPr sz="1800" spc="-5" dirty="0">
                <a:latin typeface="Lucida Sans Unicode"/>
                <a:cs typeface="Lucida Sans Unicode"/>
              </a:rPr>
              <a:t>What is Educational</a:t>
            </a:r>
            <a:r>
              <a:rPr sz="1800" spc="5" dirty="0">
                <a:latin typeface="Lucida Sans Unicode"/>
                <a:cs typeface="Lucida Sans Unicode"/>
              </a:rPr>
              <a:t> </a:t>
            </a:r>
            <a:r>
              <a:rPr sz="1800" spc="-5" dirty="0">
                <a:latin typeface="Lucida Sans Unicode"/>
                <a:cs typeface="Lucida Sans Unicode"/>
              </a:rPr>
              <a:t>Psychology?</a:t>
            </a:r>
            <a:endParaRPr sz="1800" dirty="0">
              <a:latin typeface="Lucida Sans Unicode"/>
              <a:cs typeface="Lucida Sans Unicode"/>
            </a:endParaRPr>
          </a:p>
        </p:txBody>
      </p:sp>
      <p:sp>
        <p:nvSpPr>
          <p:cNvPr id="50" name="object 23"/>
          <p:cNvSpPr/>
          <p:nvPr/>
        </p:nvSpPr>
        <p:spPr>
          <a:xfrm>
            <a:off x="2752344" y="2621279"/>
            <a:ext cx="819911" cy="614172"/>
          </a:xfrm>
          <a:prstGeom prst="rect">
            <a:avLst/>
          </a:prstGeom>
          <a:blipFill>
            <a:blip r:embed="rId6" cstate="print"/>
            <a:stretch>
              <a:fillRect/>
            </a:stretch>
          </a:blipFill>
        </p:spPr>
        <p:txBody>
          <a:bodyPr wrap="square" lIns="0" tIns="0" rIns="0" bIns="0" rtlCol="0"/>
          <a:lstStyle/>
          <a:p>
            <a:endParaRPr/>
          </a:p>
        </p:txBody>
      </p:sp>
      <p:sp>
        <p:nvSpPr>
          <p:cNvPr id="51" name="object 24"/>
          <p:cNvSpPr txBox="1"/>
          <p:nvPr/>
        </p:nvSpPr>
        <p:spPr>
          <a:xfrm>
            <a:off x="3092323" y="2693035"/>
            <a:ext cx="141605" cy="29972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FFFFFF"/>
                </a:solidFill>
                <a:latin typeface="Calibri"/>
                <a:cs typeface="Calibri"/>
              </a:rPr>
              <a:t>1</a:t>
            </a:r>
            <a:endParaRPr sz="1800">
              <a:latin typeface="Calibri"/>
              <a:cs typeface="Calibri"/>
            </a:endParaRPr>
          </a:p>
        </p:txBody>
      </p:sp>
      <p:sp>
        <p:nvSpPr>
          <p:cNvPr id="52" name="object 25"/>
          <p:cNvSpPr/>
          <p:nvPr/>
        </p:nvSpPr>
        <p:spPr>
          <a:xfrm>
            <a:off x="5343144" y="2621279"/>
            <a:ext cx="819912" cy="614172"/>
          </a:xfrm>
          <a:prstGeom prst="rect">
            <a:avLst/>
          </a:prstGeom>
          <a:blipFill>
            <a:blip r:embed="rId6" cstate="print"/>
            <a:stretch>
              <a:fillRect/>
            </a:stretch>
          </a:blipFill>
        </p:spPr>
        <p:txBody>
          <a:bodyPr wrap="square" lIns="0" tIns="0" rIns="0" bIns="0" rtlCol="0"/>
          <a:lstStyle/>
          <a:p>
            <a:endParaRPr/>
          </a:p>
        </p:txBody>
      </p:sp>
      <p:sp>
        <p:nvSpPr>
          <p:cNvPr id="53" name="object 26"/>
          <p:cNvSpPr txBox="1"/>
          <p:nvPr/>
        </p:nvSpPr>
        <p:spPr>
          <a:xfrm>
            <a:off x="5683758" y="2693035"/>
            <a:ext cx="141605" cy="29972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FFFFFF"/>
                </a:solidFill>
                <a:latin typeface="Calibri"/>
                <a:cs typeface="Calibri"/>
              </a:rPr>
              <a:t>2</a:t>
            </a:r>
            <a:endParaRPr sz="1800">
              <a:latin typeface="Calibri"/>
              <a:cs typeface="Calibri"/>
            </a:endParaRPr>
          </a:p>
        </p:txBody>
      </p:sp>
    </p:spTree>
    <p:extLst>
      <p:ext uri="{BB962C8B-B14F-4D97-AF65-F5344CB8AC3E}">
        <p14:creationId xmlns:p14="http://schemas.microsoft.com/office/powerpoint/2010/main" val="409676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latin typeface="Times New Roman" pitchFamily="18" charset="0"/>
                <a:cs typeface="Times New Roman" pitchFamily="18" charset="0"/>
              </a:rPr>
              <a:t>Education is communication which changes someone's Inside world so that they can change the world around them</a:t>
            </a:r>
            <a:r>
              <a:rPr lang="en-US" dirty="0" smtClean="0">
                <a:latin typeface="Times New Roman" pitchFamily="18" charset="0"/>
                <a:cs typeface="Times New Roman" pitchFamily="18" charset="0"/>
              </a:rPr>
              <a:t>. Education </a:t>
            </a:r>
            <a:r>
              <a:rPr lang="en-US" dirty="0">
                <a:latin typeface="Times New Roman" pitchFamily="18" charset="0"/>
                <a:cs typeface="Times New Roman" pitchFamily="18" charset="0"/>
              </a:rPr>
              <a:t>is the most powerful weapon which can use to change the world</a:t>
            </a:r>
          </a:p>
        </p:txBody>
      </p:sp>
      <p:sp>
        <p:nvSpPr>
          <p:cNvPr id="2" name="Title 1"/>
          <p:cNvSpPr>
            <a:spLocks noGrp="1"/>
          </p:cNvSpPr>
          <p:nvPr>
            <p:ph type="title"/>
          </p:nvPr>
        </p:nvSpPr>
        <p:spPr/>
        <p:txBody>
          <a:bodyPr/>
          <a:lstStyle/>
          <a:p>
            <a:r>
              <a:rPr lang="en-US" dirty="0">
                <a:latin typeface="Times New Roman" pitchFamily="18" charset="0"/>
                <a:cs typeface="Times New Roman" pitchFamily="18" charset="0"/>
              </a:rPr>
              <a:t>What is Education</a:t>
            </a:r>
          </a:p>
        </p:txBody>
      </p:sp>
    </p:spTree>
    <p:extLst>
      <p:ext uri="{BB962C8B-B14F-4D97-AF65-F5344CB8AC3E}">
        <p14:creationId xmlns:p14="http://schemas.microsoft.com/office/powerpoint/2010/main" val="266488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psychology</a:t>
            </a:r>
            <a:endParaRPr lang="en-US" dirty="0"/>
          </a:p>
        </p:txBody>
      </p:sp>
      <p:sp>
        <p:nvSpPr>
          <p:cNvPr id="5" name="object 8"/>
          <p:cNvSpPr>
            <a:spLocks noGrp="1"/>
          </p:cNvSpPr>
          <p:nvPr>
            <p:ph idx="1"/>
          </p:nvPr>
        </p:nvSpPr>
        <p:spPr>
          <a:xfrm>
            <a:off x="838200" y="1676401"/>
            <a:ext cx="3429000" cy="685800"/>
          </a:xfrm>
          <a:custGeom>
            <a:avLst/>
            <a:gdLst/>
            <a:ahLst/>
            <a:cxnLst/>
            <a:rect l="l" t="t" r="r" b="b"/>
            <a:pathLst>
              <a:path w="2057400" h="1200150">
                <a:moveTo>
                  <a:pt x="0" y="177800"/>
                </a:moveTo>
                <a:lnTo>
                  <a:pt x="6352" y="130542"/>
                </a:lnTo>
                <a:lnTo>
                  <a:pt x="24280" y="88072"/>
                </a:lnTo>
                <a:lnTo>
                  <a:pt x="52085" y="52085"/>
                </a:lnTo>
                <a:lnTo>
                  <a:pt x="88072" y="24280"/>
                </a:lnTo>
                <a:lnTo>
                  <a:pt x="130542" y="6352"/>
                </a:lnTo>
                <a:lnTo>
                  <a:pt x="177800" y="0"/>
                </a:lnTo>
                <a:lnTo>
                  <a:pt x="342900" y="0"/>
                </a:lnTo>
                <a:lnTo>
                  <a:pt x="857250" y="0"/>
                </a:lnTo>
                <a:lnTo>
                  <a:pt x="1879600" y="0"/>
                </a:lnTo>
                <a:lnTo>
                  <a:pt x="1926857" y="6352"/>
                </a:lnTo>
                <a:lnTo>
                  <a:pt x="1969327" y="24280"/>
                </a:lnTo>
                <a:lnTo>
                  <a:pt x="2005314" y="52085"/>
                </a:lnTo>
                <a:lnTo>
                  <a:pt x="2033119" y="88072"/>
                </a:lnTo>
                <a:lnTo>
                  <a:pt x="2051047" y="130542"/>
                </a:lnTo>
                <a:lnTo>
                  <a:pt x="2057400" y="177800"/>
                </a:lnTo>
                <a:lnTo>
                  <a:pt x="2057400" y="622300"/>
                </a:lnTo>
                <a:lnTo>
                  <a:pt x="2057400" y="889000"/>
                </a:lnTo>
                <a:lnTo>
                  <a:pt x="2051047" y="936257"/>
                </a:lnTo>
                <a:lnTo>
                  <a:pt x="2033119" y="978727"/>
                </a:lnTo>
                <a:lnTo>
                  <a:pt x="2005314" y="1014714"/>
                </a:lnTo>
                <a:lnTo>
                  <a:pt x="1969327" y="1042519"/>
                </a:lnTo>
                <a:lnTo>
                  <a:pt x="1926857" y="1060447"/>
                </a:lnTo>
                <a:lnTo>
                  <a:pt x="1879600" y="1066800"/>
                </a:lnTo>
                <a:lnTo>
                  <a:pt x="857250" y="1066800"/>
                </a:lnTo>
                <a:lnTo>
                  <a:pt x="600075" y="1200150"/>
                </a:lnTo>
                <a:lnTo>
                  <a:pt x="342900" y="1066800"/>
                </a:lnTo>
                <a:lnTo>
                  <a:pt x="177800" y="1066800"/>
                </a:lnTo>
                <a:lnTo>
                  <a:pt x="130542" y="1060447"/>
                </a:lnTo>
                <a:lnTo>
                  <a:pt x="88072" y="1042519"/>
                </a:lnTo>
                <a:lnTo>
                  <a:pt x="52085" y="1014714"/>
                </a:lnTo>
                <a:lnTo>
                  <a:pt x="24280" y="978727"/>
                </a:lnTo>
                <a:lnTo>
                  <a:pt x="6352" y="936257"/>
                </a:lnTo>
                <a:lnTo>
                  <a:pt x="0" y="889000"/>
                </a:lnTo>
                <a:lnTo>
                  <a:pt x="0" y="622300"/>
                </a:lnTo>
                <a:lnTo>
                  <a:pt x="0" y="177800"/>
                </a:lnTo>
                <a:close/>
              </a:path>
            </a:pathLst>
          </a:custGeom>
          <a:ln w="9144">
            <a:solidFill>
              <a:srgbClr val="2CA1BE"/>
            </a:solidFill>
          </a:ln>
        </p:spPr>
        <p:txBody>
          <a:bodyPr wrap="square" lIns="0" tIns="0" rIns="0" bIns="0" rtlCol="0">
            <a:normAutofit/>
          </a:bodyPr>
          <a:lstStyle/>
          <a:p>
            <a:pPr marL="109728" indent="0">
              <a:buNone/>
            </a:pPr>
            <a:r>
              <a:rPr lang="en-US" sz="1900" b="1" spc="-10" dirty="0">
                <a:latin typeface="Times New Roman" pitchFamily="18" charset="0"/>
                <a:cs typeface="Times New Roman" pitchFamily="18" charset="0"/>
              </a:rPr>
              <a:t>“Psyche”=</a:t>
            </a:r>
            <a:r>
              <a:rPr lang="en-US" sz="1900" b="1" spc="-90" dirty="0">
                <a:latin typeface="Times New Roman" pitchFamily="18" charset="0"/>
                <a:cs typeface="Times New Roman" pitchFamily="18" charset="0"/>
              </a:rPr>
              <a:t> </a:t>
            </a:r>
            <a:r>
              <a:rPr lang="en-US" sz="1900" b="1" dirty="0" smtClean="0">
                <a:latin typeface="Times New Roman" pitchFamily="18" charset="0"/>
                <a:cs typeface="Times New Roman" pitchFamily="18" charset="0"/>
              </a:rPr>
              <a:t>soul , </a:t>
            </a:r>
            <a:r>
              <a:rPr lang="en-US" sz="1900" b="1" spc="-5" dirty="0" smtClean="0">
                <a:latin typeface="Times New Roman" pitchFamily="18" charset="0"/>
                <a:cs typeface="Times New Roman" pitchFamily="18" charset="0"/>
              </a:rPr>
              <a:t>mind</a:t>
            </a:r>
            <a:endParaRPr lang="en-US" sz="1900" dirty="0">
              <a:latin typeface="Times New Roman" pitchFamily="18" charset="0"/>
              <a:cs typeface="Times New Roman" pitchFamily="18" charset="0"/>
            </a:endParaRPr>
          </a:p>
          <a:p>
            <a:endParaRPr lang="en-US" dirty="0"/>
          </a:p>
        </p:txBody>
      </p:sp>
      <p:sp>
        <p:nvSpPr>
          <p:cNvPr id="6" name="object 8"/>
          <p:cNvSpPr/>
          <p:nvPr/>
        </p:nvSpPr>
        <p:spPr>
          <a:xfrm>
            <a:off x="5257800" y="1676400"/>
            <a:ext cx="3048000" cy="685800"/>
          </a:xfrm>
          <a:custGeom>
            <a:avLst/>
            <a:gdLst/>
            <a:ahLst/>
            <a:cxnLst/>
            <a:rect l="l" t="t" r="r" b="b"/>
            <a:pathLst>
              <a:path w="2057400" h="1200150">
                <a:moveTo>
                  <a:pt x="0" y="177800"/>
                </a:moveTo>
                <a:lnTo>
                  <a:pt x="6352" y="130542"/>
                </a:lnTo>
                <a:lnTo>
                  <a:pt x="24280" y="88072"/>
                </a:lnTo>
                <a:lnTo>
                  <a:pt x="52085" y="52085"/>
                </a:lnTo>
                <a:lnTo>
                  <a:pt x="88072" y="24280"/>
                </a:lnTo>
                <a:lnTo>
                  <a:pt x="130542" y="6352"/>
                </a:lnTo>
                <a:lnTo>
                  <a:pt x="177800" y="0"/>
                </a:lnTo>
                <a:lnTo>
                  <a:pt x="342900" y="0"/>
                </a:lnTo>
                <a:lnTo>
                  <a:pt x="857250" y="0"/>
                </a:lnTo>
                <a:lnTo>
                  <a:pt x="1879600" y="0"/>
                </a:lnTo>
                <a:lnTo>
                  <a:pt x="1926857" y="6352"/>
                </a:lnTo>
                <a:lnTo>
                  <a:pt x="1969327" y="24280"/>
                </a:lnTo>
                <a:lnTo>
                  <a:pt x="2005314" y="52085"/>
                </a:lnTo>
                <a:lnTo>
                  <a:pt x="2033119" y="88072"/>
                </a:lnTo>
                <a:lnTo>
                  <a:pt x="2051047" y="130542"/>
                </a:lnTo>
                <a:lnTo>
                  <a:pt x="2057400" y="177800"/>
                </a:lnTo>
                <a:lnTo>
                  <a:pt x="2057400" y="622300"/>
                </a:lnTo>
                <a:lnTo>
                  <a:pt x="2057400" y="889000"/>
                </a:lnTo>
                <a:lnTo>
                  <a:pt x="2051047" y="936257"/>
                </a:lnTo>
                <a:lnTo>
                  <a:pt x="2033119" y="978727"/>
                </a:lnTo>
                <a:lnTo>
                  <a:pt x="2005314" y="1014714"/>
                </a:lnTo>
                <a:lnTo>
                  <a:pt x="1969327" y="1042519"/>
                </a:lnTo>
                <a:lnTo>
                  <a:pt x="1926857" y="1060447"/>
                </a:lnTo>
                <a:lnTo>
                  <a:pt x="1879600" y="1066800"/>
                </a:lnTo>
                <a:lnTo>
                  <a:pt x="857250" y="1066800"/>
                </a:lnTo>
                <a:lnTo>
                  <a:pt x="600075" y="1200150"/>
                </a:lnTo>
                <a:lnTo>
                  <a:pt x="342900" y="1066800"/>
                </a:lnTo>
                <a:lnTo>
                  <a:pt x="177800" y="1066800"/>
                </a:lnTo>
                <a:lnTo>
                  <a:pt x="130542" y="1060447"/>
                </a:lnTo>
                <a:lnTo>
                  <a:pt x="88072" y="1042519"/>
                </a:lnTo>
                <a:lnTo>
                  <a:pt x="52085" y="1014714"/>
                </a:lnTo>
                <a:lnTo>
                  <a:pt x="24280" y="978727"/>
                </a:lnTo>
                <a:lnTo>
                  <a:pt x="6352" y="936257"/>
                </a:lnTo>
                <a:lnTo>
                  <a:pt x="0" y="889000"/>
                </a:lnTo>
                <a:lnTo>
                  <a:pt x="0" y="622300"/>
                </a:lnTo>
                <a:lnTo>
                  <a:pt x="0" y="177800"/>
                </a:lnTo>
                <a:close/>
              </a:path>
            </a:pathLst>
          </a:custGeom>
          <a:ln w="9144">
            <a:solidFill>
              <a:srgbClr val="2CA1BE"/>
            </a:solidFill>
          </a:ln>
        </p:spPr>
        <p:txBody>
          <a:bodyPr wrap="square" lIns="0" tIns="0" rIns="0" bIns="0" rtlCol="0"/>
          <a:lstStyle/>
          <a:p>
            <a:endParaRPr/>
          </a:p>
        </p:txBody>
      </p:sp>
      <p:sp>
        <p:nvSpPr>
          <p:cNvPr id="8" name="Rectangle 7"/>
          <p:cNvSpPr/>
          <p:nvPr/>
        </p:nvSpPr>
        <p:spPr>
          <a:xfrm>
            <a:off x="5562600" y="1828800"/>
            <a:ext cx="2743200" cy="369332"/>
          </a:xfrm>
          <a:prstGeom prst="rect">
            <a:avLst/>
          </a:prstGeom>
        </p:spPr>
        <p:txBody>
          <a:bodyPr wrap="square">
            <a:spAutoFit/>
          </a:bodyPr>
          <a:lstStyle/>
          <a:p>
            <a:pPr marL="670560" marR="5080" indent="-658495">
              <a:lnSpc>
                <a:spcPct val="100000"/>
              </a:lnSpc>
              <a:spcBef>
                <a:spcPts val="100"/>
              </a:spcBef>
            </a:pPr>
            <a:r>
              <a:rPr lang="en-US" b="1" spc="-5" dirty="0" smtClean="0">
                <a:latin typeface="Times New Roman" pitchFamily="18" charset="0"/>
                <a:cs typeface="Times New Roman" pitchFamily="18" charset="0"/>
              </a:rPr>
              <a:t>“</a:t>
            </a:r>
            <a:r>
              <a:rPr lang="en-US" b="1" spc="0" dirty="0" smtClean="0">
                <a:latin typeface="Times New Roman" pitchFamily="18" charset="0"/>
                <a:cs typeface="Times New Roman" pitchFamily="18" charset="0"/>
              </a:rPr>
              <a:t>L</a:t>
            </a:r>
            <a:r>
              <a:rPr lang="en-US" b="1" dirty="0" smtClean="0">
                <a:latin typeface="Times New Roman" pitchFamily="18" charset="0"/>
                <a:cs typeface="Times New Roman" pitchFamily="18" charset="0"/>
              </a:rPr>
              <a:t>o</a:t>
            </a:r>
            <a:r>
              <a:rPr lang="en-US" b="1" spc="-25" dirty="0" smtClean="0">
                <a:latin typeface="Times New Roman" pitchFamily="18" charset="0"/>
                <a:cs typeface="Times New Roman" pitchFamily="18" charset="0"/>
              </a:rPr>
              <a:t>g</a:t>
            </a:r>
            <a:r>
              <a:rPr lang="en-US" b="1" dirty="0" smtClean="0">
                <a:latin typeface="Times New Roman" pitchFamily="18" charset="0"/>
                <a:cs typeface="Times New Roman" pitchFamily="18" charset="0"/>
              </a:rPr>
              <a:t>os</a:t>
            </a:r>
            <a:r>
              <a:rPr lang="en-US" b="1" spc="-5" dirty="0" smtClean="0">
                <a:latin typeface="Times New Roman" pitchFamily="18" charset="0"/>
                <a:cs typeface="Times New Roman" pitchFamily="18" charset="0"/>
              </a:rPr>
              <a:t>”=</a:t>
            </a:r>
            <a:r>
              <a:rPr lang="en-US" b="1" spc="-20" dirty="0" smtClean="0">
                <a:latin typeface="Times New Roman" pitchFamily="18" charset="0"/>
                <a:cs typeface="Times New Roman" pitchFamily="18" charset="0"/>
              </a:rPr>
              <a:t>s</a:t>
            </a:r>
            <a:r>
              <a:rPr lang="en-US" b="1" dirty="0" smtClean="0">
                <a:latin typeface="Times New Roman" pitchFamily="18" charset="0"/>
                <a:cs typeface="Times New Roman" pitchFamily="18" charset="0"/>
              </a:rPr>
              <a:t>tu</a:t>
            </a:r>
            <a:r>
              <a:rPr lang="en-US" b="1" spc="0" dirty="0" smtClean="0">
                <a:latin typeface="Times New Roman" pitchFamily="18" charset="0"/>
                <a:cs typeface="Times New Roman" pitchFamily="18" charset="0"/>
              </a:rPr>
              <a:t>d</a:t>
            </a:r>
            <a:r>
              <a:rPr lang="en-US" b="1" dirty="0" smtClean="0">
                <a:latin typeface="Times New Roman" pitchFamily="18" charset="0"/>
                <a:cs typeface="Times New Roman" pitchFamily="18" charset="0"/>
              </a:rPr>
              <a:t>y </a:t>
            </a:r>
            <a:endParaRPr lang="en-US" b="1" dirty="0">
              <a:latin typeface="Times New Roman" pitchFamily="18" charset="0"/>
              <a:cs typeface="Times New Roman" pitchFamily="18" charset="0"/>
            </a:endParaRPr>
          </a:p>
        </p:txBody>
      </p:sp>
      <p:sp>
        <p:nvSpPr>
          <p:cNvPr id="9" name="Rectangle 8"/>
          <p:cNvSpPr/>
          <p:nvPr/>
        </p:nvSpPr>
        <p:spPr>
          <a:xfrm>
            <a:off x="685800" y="2514600"/>
            <a:ext cx="7620000" cy="2031325"/>
          </a:xfrm>
          <a:prstGeom prst="rect">
            <a:avLst/>
          </a:prstGeom>
        </p:spPr>
        <p:txBody>
          <a:bodyPr wrap="square">
            <a:spAutoFit/>
          </a:bodyPr>
          <a:lstStyle/>
          <a:p>
            <a:pPr marL="12700" marR="102235">
              <a:lnSpc>
                <a:spcPct val="100000"/>
              </a:lnSpc>
              <a:buSzPct val="95833"/>
              <a:tabLst>
                <a:tab pos="120650" algn="l"/>
              </a:tabLst>
            </a:pPr>
            <a:r>
              <a:rPr lang="en-US" spc="-25" dirty="0" smtClean="0">
                <a:latin typeface="Times New Roman" pitchFamily="18" charset="0"/>
                <a:cs typeface="Times New Roman" pitchFamily="18" charset="0"/>
              </a:rPr>
              <a:t>PSYCHOLOGY </a:t>
            </a:r>
            <a:r>
              <a:rPr lang="en-US" dirty="0" smtClean="0">
                <a:latin typeface="Times New Roman" pitchFamily="18" charset="0"/>
                <a:cs typeface="Times New Roman" pitchFamily="18" charset="0"/>
              </a:rPr>
              <a:t>is a </a:t>
            </a:r>
            <a:r>
              <a:rPr lang="en-US" spc="-15" dirty="0" smtClean="0">
                <a:latin typeface="Times New Roman" pitchFamily="18" charset="0"/>
                <a:cs typeface="Times New Roman" pitchFamily="18" charset="0"/>
              </a:rPr>
              <a:t>latest </a:t>
            </a:r>
            <a:r>
              <a:rPr lang="en-US" spc="-5" dirty="0" smtClean="0">
                <a:latin typeface="Times New Roman" pitchFamily="18" charset="0"/>
                <a:cs typeface="Times New Roman" pitchFamily="18" charset="0"/>
              </a:rPr>
              <a:t>science </a:t>
            </a:r>
            <a:r>
              <a:rPr lang="en-US" dirty="0" smtClean="0">
                <a:latin typeface="Times New Roman" pitchFamily="18" charset="0"/>
                <a:cs typeface="Times New Roman" pitchFamily="18" charset="0"/>
              </a:rPr>
              <a:t>which is </a:t>
            </a:r>
            <a:r>
              <a:rPr lang="en-US" spc="-10" dirty="0" smtClean="0">
                <a:latin typeface="Times New Roman" pitchFamily="18" charset="0"/>
                <a:cs typeface="Times New Roman" pitchFamily="18" charset="0"/>
              </a:rPr>
              <a:t>emerged </a:t>
            </a:r>
            <a:r>
              <a:rPr lang="en-US" spc="-15" dirty="0" smtClean="0">
                <a:latin typeface="Times New Roman" pitchFamily="18" charset="0"/>
                <a:cs typeface="Times New Roman" pitchFamily="18" charset="0"/>
              </a:rPr>
              <a:t>from </a:t>
            </a:r>
            <a:r>
              <a:rPr lang="en-US" spc="-10" dirty="0" smtClean="0">
                <a:latin typeface="Times New Roman" pitchFamily="18" charset="0"/>
                <a:cs typeface="Times New Roman" pitchFamily="18" charset="0"/>
              </a:rPr>
              <a:t>philosophy </a:t>
            </a:r>
            <a:r>
              <a:rPr lang="en-US" spc="-5" dirty="0" smtClean="0">
                <a:latin typeface="Times New Roman" pitchFamily="18" charset="0"/>
                <a:cs typeface="Times New Roman" pitchFamily="18" charset="0"/>
              </a:rPr>
              <a:t>and  passed </a:t>
            </a:r>
            <a:r>
              <a:rPr lang="en-US" spc="-10" dirty="0" smtClean="0">
                <a:latin typeface="Times New Roman" pitchFamily="18" charset="0"/>
                <a:cs typeface="Times New Roman" pitchFamily="18" charset="0"/>
              </a:rPr>
              <a:t>through </a:t>
            </a:r>
            <a:r>
              <a:rPr lang="en-US" spc="-15" dirty="0" smtClean="0">
                <a:latin typeface="Times New Roman" pitchFamily="18" charset="0"/>
                <a:cs typeface="Times New Roman" pitchFamily="18" charset="0"/>
              </a:rPr>
              <a:t>many controversial </a:t>
            </a:r>
            <a:r>
              <a:rPr lang="en-US" spc="-10" dirty="0" smtClean="0">
                <a:latin typeface="Times New Roman" pitchFamily="18" charset="0"/>
                <a:cs typeface="Times New Roman" pitchFamily="18" charset="0"/>
              </a:rPr>
              <a:t>definitions to </a:t>
            </a:r>
            <a:r>
              <a:rPr lang="en-US" spc="-5" dirty="0" smtClean="0">
                <a:latin typeface="Times New Roman" pitchFamily="18" charset="0"/>
                <a:cs typeface="Times New Roman" pitchFamily="18" charset="0"/>
              </a:rPr>
              <a:t>achieve </a:t>
            </a:r>
            <a:r>
              <a:rPr lang="en-US" dirty="0" smtClean="0">
                <a:latin typeface="Times New Roman" pitchFamily="18" charset="0"/>
                <a:cs typeface="Times New Roman" pitchFamily="18" charset="0"/>
              </a:rPr>
              <a:t>the </a:t>
            </a:r>
            <a:r>
              <a:rPr lang="en-US" spc="-10" dirty="0" smtClean="0">
                <a:latin typeface="Times New Roman" pitchFamily="18" charset="0"/>
                <a:cs typeface="Times New Roman" pitchFamily="18" charset="0"/>
              </a:rPr>
              <a:t>present  operational definition </a:t>
            </a:r>
            <a:r>
              <a:rPr lang="en-US" spc="-5" dirty="0" smtClean="0">
                <a:latin typeface="Times New Roman" pitchFamily="18" charset="0"/>
                <a:cs typeface="Times New Roman" pitchFamily="18" charset="0"/>
              </a:rPr>
              <a:t>of </a:t>
            </a:r>
            <a:r>
              <a:rPr lang="en-US" b="1" spc="-10" dirty="0" smtClean="0">
                <a:latin typeface="Times New Roman" pitchFamily="18" charset="0"/>
                <a:cs typeface="Times New Roman" pitchFamily="18" charset="0"/>
              </a:rPr>
              <a:t>‘psychology </a:t>
            </a:r>
            <a:r>
              <a:rPr lang="en-US" b="1" dirty="0" smtClean="0">
                <a:latin typeface="Times New Roman" pitchFamily="18" charset="0"/>
                <a:cs typeface="Times New Roman" pitchFamily="18" charset="0"/>
              </a:rPr>
              <a:t>as a science of </a:t>
            </a:r>
            <a:r>
              <a:rPr lang="en-US" b="1" spc="-15" dirty="0" smtClean="0">
                <a:latin typeface="Times New Roman" pitchFamily="18" charset="0"/>
                <a:cs typeface="Times New Roman" pitchFamily="18" charset="0"/>
              </a:rPr>
              <a:t>mental</a:t>
            </a:r>
            <a:r>
              <a:rPr lang="en-US" b="1" spc="0" dirty="0" smtClean="0">
                <a:latin typeface="Times New Roman" pitchFamily="18" charset="0"/>
                <a:cs typeface="Times New Roman" pitchFamily="18" charset="0"/>
              </a:rPr>
              <a:t> </a:t>
            </a:r>
            <a:r>
              <a:rPr lang="en-US" b="1" spc="-10" dirty="0" smtClean="0">
                <a:latin typeface="Times New Roman" pitchFamily="18" charset="0"/>
                <a:cs typeface="Times New Roman" pitchFamily="18" charset="0"/>
              </a:rPr>
              <a:t>process</a:t>
            </a:r>
            <a:endParaRPr lang="en-US" dirty="0" smtClean="0">
              <a:latin typeface="Times New Roman" pitchFamily="18" charset="0"/>
              <a:cs typeface="Times New Roman" pitchFamily="18" charset="0"/>
            </a:endParaRPr>
          </a:p>
          <a:p>
            <a:pPr marL="12700" marR="5080">
              <a:lnSpc>
                <a:spcPct val="100000"/>
              </a:lnSpc>
            </a:pPr>
            <a:r>
              <a:rPr lang="en-US" b="1" dirty="0" smtClean="0">
                <a:latin typeface="Times New Roman" pitchFamily="18" charset="0"/>
                <a:cs typeface="Times New Roman" pitchFamily="18" charset="0"/>
              </a:rPr>
              <a:t>and behavior’ </a:t>
            </a:r>
            <a:r>
              <a:rPr lang="en-US" spc="-15" dirty="0" smtClean="0">
                <a:latin typeface="Times New Roman" pitchFamily="18" charset="0"/>
                <a:cs typeface="Times New Roman" pitchFamily="18" charset="0"/>
              </a:rPr>
              <a:t>from </a:t>
            </a:r>
            <a:r>
              <a:rPr lang="en-US" spc="-10" dirty="0" smtClean="0">
                <a:latin typeface="Times New Roman" pitchFamily="18" charset="0"/>
                <a:cs typeface="Times New Roman" pitchFamily="18" charset="0"/>
              </a:rPr>
              <a:t>traditional study </a:t>
            </a:r>
            <a:r>
              <a:rPr lang="en-US" spc="-5" dirty="0" smtClean="0">
                <a:latin typeface="Times New Roman" pitchFamily="18" charset="0"/>
                <a:cs typeface="Times New Roman" pitchFamily="18" charset="0"/>
              </a:rPr>
              <a:t>of soul. The </a:t>
            </a:r>
            <a:r>
              <a:rPr lang="en-US" spc="-10" dirty="0" smtClean="0">
                <a:latin typeface="Times New Roman" pitchFamily="18" charset="0"/>
                <a:cs typeface="Times New Roman" pitchFamily="18" charset="0"/>
              </a:rPr>
              <a:t>term </a:t>
            </a:r>
            <a:r>
              <a:rPr lang="en-US" spc="-5" dirty="0" smtClean="0">
                <a:latin typeface="Times New Roman" pitchFamily="18" charset="0"/>
                <a:cs typeface="Times New Roman" pitchFamily="18" charset="0"/>
              </a:rPr>
              <a:t>soul </a:t>
            </a:r>
            <a:r>
              <a:rPr lang="en-US" spc="-15" dirty="0" smtClean="0">
                <a:latin typeface="Times New Roman" pitchFamily="18" charset="0"/>
                <a:cs typeface="Times New Roman" pitchFamily="18" charset="0"/>
              </a:rPr>
              <a:t>was </a:t>
            </a:r>
            <a:r>
              <a:rPr lang="en-US" spc="-10" dirty="0" smtClean="0">
                <a:latin typeface="Times New Roman" pitchFamily="18" charset="0"/>
                <a:cs typeface="Times New Roman" pitchFamily="18" charset="0"/>
              </a:rPr>
              <a:t>rejected  because </a:t>
            </a:r>
            <a:r>
              <a:rPr lang="en-US" spc="-5" dirty="0" smtClean="0">
                <a:latin typeface="Times New Roman" pitchFamily="18" charset="0"/>
                <a:cs typeface="Times New Roman" pitchFamily="18" charset="0"/>
              </a:rPr>
              <a:t>of </a:t>
            </a:r>
            <a:r>
              <a:rPr lang="en-US" dirty="0" smtClean="0">
                <a:latin typeface="Times New Roman" pitchFamily="18" charset="0"/>
                <a:cs typeface="Times New Roman" pitchFamily="18" charset="0"/>
              </a:rPr>
              <a:t>its </a:t>
            </a:r>
            <a:r>
              <a:rPr lang="en-US" spc="-10" dirty="0" smtClean="0">
                <a:latin typeface="Times New Roman" pitchFamily="18" charset="0"/>
                <a:cs typeface="Times New Roman" pitchFamily="18" charset="0"/>
              </a:rPr>
              <a:t>immaterialistic </a:t>
            </a:r>
            <a:r>
              <a:rPr lang="en-US" spc="-15" dirty="0" smtClean="0">
                <a:latin typeface="Times New Roman" pitchFamily="18" charset="0"/>
                <a:cs typeface="Times New Roman" pitchFamily="18" charset="0"/>
              </a:rPr>
              <a:t>nature </a:t>
            </a:r>
            <a:r>
              <a:rPr lang="en-US" spc="-10" dirty="0" smtClean="0">
                <a:latin typeface="Times New Roman" pitchFamily="18" charset="0"/>
                <a:cs typeface="Times New Roman" pitchFamily="18" charset="0"/>
              </a:rPr>
              <a:t>having </a:t>
            </a:r>
            <a:r>
              <a:rPr lang="en-US" spc="-5" dirty="0" smtClean="0">
                <a:latin typeface="Times New Roman" pitchFamily="18" charset="0"/>
                <a:cs typeface="Times New Roman" pitchFamily="18" charset="0"/>
              </a:rPr>
              <a:t>unscientific, </a:t>
            </a:r>
            <a:r>
              <a:rPr lang="en-US" spc="-10" dirty="0" smtClean="0">
                <a:latin typeface="Times New Roman" pitchFamily="18" charset="0"/>
                <a:cs typeface="Times New Roman" pitchFamily="18" charset="0"/>
              </a:rPr>
              <a:t>unpractical </a:t>
            </a:r>
            <a:r>
              <a:rPr lang="en-US" spc="-5" dirty="0" smtClean="0">
                <a:latin typeface="Times New Roman" pitchFamily="18" charset="0"/>
                <a:cs typeface="Times New Roman" pitchFamily="18" charset="0"/>
              </a:rPr>
              <a:t>and  ambiguous </a:t>
            </a:r>
            <a:r>
              <a:rPr lang="en-US" spc="-10" dirty="0" smtClean="0">
                <a:latin typeface="Times New Roman" pitchFamily="18" charset="0"/>
                <a:cs typeface="Times New Roman" pitchFamily="18" charset="0"/>
              </a:rPr>
              <a:t>explanation. </a:t>
            </a:r>
            <a:r>
              <a:rPr lang="en-US" dirty="0" smtClean="0">
                <a:latin typeface="Times New Roman" pitchFamily="18" charset="0"/>
                <a:cs typeface="Times New Roman" pitchFamily="18" charset="0"/>
              </a:rPr>
              <a:t>It </a:t>
            </a:r>
            <a:r>
              <a:rPr lang="en-US" spc="-10" dirty="0" smtClean="0">
                <a:latin typeface="Times New Roman" pitchFamily="18" charset="0"/>
                <a:cs typeface="Times New Roman" pitchFamily="18" charset="0"/>
              </a:rPr>
              <a:t>emergence </a:t>
            </a:r>
            <a:r>
              <a:rPr lang="en-US" spc="-5" dirty="0" smtClean="0">
                <a:latin typeface="Times New Roman" pitchFamily="18" charset="0"/>
                <a:cs typeface="Times New Roman" pitchFamily="18" charset="0"/>
              </a:rPr>
              <a:t>as </a:t>
            </a:r>
            <a:r>
              <a:rPr lang="en-US" dirty="0" smtClean="0">
                <a:latin typeface="Times New Roman" pitchFamily="18" charset="0"/>
                <a:cs typeface="Times New Roman" pitchFamily="18" charset="0"/>
              </a:rPr>
              <a:t>a </a:t>
            </a:r>
            <a:r>
              <a:rPr lang="en-US" spc="-15" dirty="0" smtClean="0">
                <a:latin typeface="Times New Roman" pitchFamily="18" charset="0"/>
                <a:cs typeface="Times New Roman" pitchFamily="18" charset="0"/>
              </a:rPr>
              <a:t>separate </a:t>
            </a:r>
            <a:r>
              <a:rPr lang="en-US" spc="-5" dirty="0" smtClean="0">
                <a:latin typeface="Times New Roman" pitchFamily="18" charset="0"/>
                <a:cs typeface="Times New Roman" pitchFamily="18" charset="0"/>
              </a:rPr>
              <a:t>field of </a:t>
            </a:r>
            <a:r>
              <a:rPr lang="en-US" spc="-10" dirty="0" smtClean="0">
                <a:latin typeface="Times New Roman" pitchFamily="18" charset="0"/>
                <a:cs typeface="Times New Roman" pitchFamily="18" charset="0"/>
              </a:rPr>
              <a:t>study came  </a:t>
            </a:r>
            <a:r>
              <a:rPr lang="en-US" spc="-5" dirty="0" smtClean="0">
                <a:latin typeface="Times New Roman" pitchFamily="18" charset="0"/>
                <a:cs typeface="Times New Roman" pitchFamily="18" charset="0"/>
              </a:rPr>
              <a:t>about </a:t>
            </a:r>
            <a:r>
              <a:rPr lang="en-US" dirty="0" smtClean="0">
                <a:latin typeface="Times New Roman" pitchFamily="18" charset="0"/>
                <a:cs typeface="Times New Roman" pitchFamily="18" charset="0"/>
              </a:rPr>
              <a:t>when </a:t>
            </a:r>
            <a:r>
              <a:rPr lang="en-US" b="1" spc="-5" dirty="0" smtClean="0">
                <a:latin typeface="Times New Roman" pitchFamily="18" charset="0"/>
                <a:cs typeface="Times New Roman" pitchFamily="18" charset="0"/>
              </a:rPr>
              <a:t>Wilhelm </a:t>
            </a:r>
            <a:r>
              <a:rPr lang="en-US" b="1" spc="-15" dirty="0" smtClean="0">
                <a:latin typeface="Times New Roman" pitchFamily="18" charset="0"/>
                <a:cs typeface="Times New Roman" pitchFamily="18" charset="0"/>
              </a:rPr>
              <a:t>Wundt </a:t>
            </a:r>
            <a:r>
              <a:rPr lang="en-US" spc="-10" dirty="0" smtClean="0">
                <a:latin typeface="Times New Roman" pitchFamily="18" charset="0"/>
                <a:cs typeface="Times New Roman" pitchFamily="18" charset="0"/>
              </a:rPr>
              <a:t>established </a:t>
            </a:r>
            <a:r>
              <a:rPr lang="en-US" dirty="0" smtClean="0">
                <a:latin typeface="Times New Roman" pitchFamily="18" charset="0"/>
                <a:cs typeface="Times New Roman" pitchFamily="18" charset="0"/>
              </a:rPr>
              <a:t>the </a:t>
            </a:r>
            <a:r>
              <a:rPr lang="en-US" spc="-15" dirty="0" smtClean="0">
                <a:latin typeface="Times New Roman" pitchFamily="18" charset="0"/>
                <a:cs typeface="Times New Roman" pitchFamily="18" charset="0"/>
              </a:rPr>
              <a:t>first</a:t>
            </a:r>
            <a:r>
              <a:rPr lang="en-US" spc="-20" dirty="0" smtClean="0">
                <a:latin typeface="Times New Roman" pitchFamily="18" charset="0"/>
                <a:cs typeface="Times New Roman" pitchFamily="18" charset="0"/>
              </a:rPr>
              <a:t> </a:t>
            </a:r>
            <a:r>
              <a:rPr lang="en-US" spc="-10" dirty="0" smtClean="0">
                <a:latin typeface="Times New Roman" pitchFamily="18" charset="0"/>
                <a:cs typeface="Times New Roman" pitchFamily="18" charset="0"/>
              </a:rPr>
              <a:t>experimental</a:t>
            </a:r>
            <a:endParaRPr lang="en-US" dirty="0"/>
          </a:p>
        </p:txBody>
      </p:sp>
    </p:spTree>
    <p:extLst>
      <p:ext uri="{BB962C8B-B14F-4D97-AF65-F5344CB8AC3E}">
        <p14:creationId xmlns:p14="http://schemas.microsoft.com/office/powerpoint/2010/main" val="1890550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latin typeface="Times New Roman" pitchFamily="18" charset="0"/>
                <a:cs typeface="Times New Roman" pitchFamily="18" charset="0"/>
              </a:rPr>
              <a:t>Educational </a:t>
            </a:r>
            <a:r>
              <a:rPr lang="en-US" dirty="0">
                <a:latin typeface="Times New Roman" pitchFamily="18" charset="0"/>
                <a:cs typeface="Times New Roman" pitchFamily="18" charset="0"/>
              </a:rPr>
              <a:t>Psychology is the branch of Psychology that studies human behavior in educational setting</a:t>
            </a:r>
            <a:r>
              <a:rPr lang="en-US" dirty="0" smtClean="0">
                <a:latin typeface="Times New Roman" pitchFamily="18" charset="0"/>
                <a:cs typeface="Times New Roman" pitchFamily="18" charset="0"/>
              </a:rPr>
              <a:t>. Thinks </a:t>
            </a:r>
            <a:r>
              <a:rPr lang="en-US" dirty="0">
                <a:latin typeface="Times New Roman" pitchFamily="18" charset="0"/>
                <a:cs typeface="Times New Roman" pitchFamily="18" charset="0"/>
              </a:rPr>
              <a:t>of educational psychology as an understanding of how human learn and how we can use this knowledge to figure out the best way to teach them important topics of </a:t>
            </a:r>
            <a:r>
              <a:rPr lang="en-US" dirty="0" smtClean="0">
                <a:latin typeface="Times New Roman" pitchFamily="18" charset="0"/>
                <a:cs typeface="Times New Roman" pitchFamily="18" charset="0"/>
              </a:rPr>
              <a:t>Psychology.</a:t>
            </a:r>
            <a:endParaRPr lang="en-US" dirty="0">
              <a:latin typeface="Times New Roman" pitchFamily="18" charset="0"/>
              <a:cs typeface="Times New Roman" pitchFamily="18" charset="0"/>
            </a:endParaRPr>
          </a:p>
        </p:txBody>
      </p:sp>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Educational Psychology</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85236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268605" marR="5080" indent="-255904">
              <a:lnSpc>
                <a:spcPct val="100000"/>
              </a:lnSpc>
              <a:spcBef>
                <a:spcPts val="95"/>
              </a:spcBef>
              <a:buClr>
                <a:srgbClr val="2CA1BE"/>
              </a:buClr>
              <a:buSzPct val="109090"/>
              <a:buFont typeface="Arial"/>
              <a:buChar char="•"/>
              <a:tabLst>
                <a:tab pos="268605" algn="l"/>
                <a:tab pos="269240" algn="l"/>
              </a:tabLst>
            </a:pPr>
            <a:r>
              <a:rPr lang="en-US" sz="2800" spc="-15" dirty="0">
                <a:latin typeface="Times New Roman" pitchFamily="18" charset="0"/>
                <a:cs typeface="Times New Roman" pitchFamily="18" charset="0"/>
              </a:rPr>
              <a:t>According </a:t>
            </a:r>
            <a:r>
              <a:rPr lang="en-US" sz="2800" spc="-20" dirty="0">
                <a:latin typeface="Times New Roman" pitchFamily="18" charset="0"/>
                <a:cs typeface="Times New Roman" pitchFamily="18" charset="0"/>
              </a:rPr>
              <a:t>to </a:t>
            </a:r>
            <a:r>
              <a:rPr lang="en-US" sz="2800" b="1" i="1" spc="-5" dirty="0">
                <a:latin typeface="Times New Roman" pitchFamily="18" charset="0"/>
                <a:cs typeface="Times New Roman" pitchFamily="18" charset="0"/>
              </a:rPr>
              <a:t>Skinner (1958)</a:t>
            </a:r>
            <a:r>
              <a:rPr lang="en-US" sz="2800" b="1" spc="-5" dirty="0">
                <a:latin typeface="Times New Roman" pitchFamily="18" charset="0"/>
                <a:cs typeface="Times New Roman" pitchFamily="18" charset="0"/>
              </a:rPr>
              <a:t>, </a:t>
            </a:r>
            <a:r>
              <a:rPr lang="en-US" sz="2800" b="1" spc="-15" dirty="0">
                <a:latin typeface="Times New Roman" pitchFamily="18" charset="0"/>
                <a:cs typeface="Times New Roman" pitchFamily="18" charset="0"/>
              </a:rPr>
              <a:t>“</a:t>
            </a:r>
            <a:r>
              <a:rPr lang="en-US" sz="2800" spc="-15" dirty="0">
                <a:latin typeface="Times New Roman" pitchFamily="18" charset="0"/>
                <a:cs typeface="Times New Roman" pitchFamily="18" charset="0"/>
              </a:rPr>
              <a:t>Educational Psychology  deals with the </a:t>
            </a:r>
            <a:r>
              <a:rPr lang="en-US" sz="2800" spc="-10" dirty="0">
                <a:latin typeface="Times New Roman" pitchFamily="18" charset="0"/>
                <a:cs typeface="Times New Roman" pitchFamily="18" charset="0"/>
              </a:rPr>
              <a:t>behavior of human beings in educational situations.</a:t>
            </a:r>
            <a:r>
              <a:rPr lang="en-US" sz="2800" b="1" spc="-5" dirty="0">
                <a:latin typeface="Times New Roman" pitchFamily="18" charset="0"/>
                <a:cs typeface="Times New Roman" pitchFamily="18" charset="0"/>
              </a:rPr>
              <a:t>”</a:t>
            </a:r>
          </a:p>
          <a:p>
            <a:pPr marL="268605" marR="5080" indent="-255904">
              <a:lnSpc>
                <a:spcPct val="100000"/>
              </a:lnSpc>
              <a:spcBef>
                <a:spcPts val="95"/>
              </a:spcBef>
              <a:buClr>
                <a:srgbClr val="2CA1BE"/>
              </a:buClr>
              <a:buSzPct val="109090"/>
              <a:tabLst>
                <a:tab pos="268605" algn="l"/>
                <a:tab pos="269240" algn="l"/>
              </a:tabLst>
            </a:pPr>
            <a:endParaRPr lang="en-US" sz="2800" dirty="0">
              <a:latin typeface="Times New Roman" pitchFamily="18" charset="0"/>
              <a:cs typeface="Times New Roman" pitchFamily="18" charset="0"/>
            </a:endParaRPr>
          </a:p>
          <a:p>
            <a:pPr marL="268605" marR="511175" indent="-255904">
              <a:lnSpc>
                <a:spcPct val="100000"/>
              </a:lnSpc>
              <a:spcBef>
                <a:spcPts val="395"/>
              </a:spcBef>
              <a:buClr>
                <a:srgbClr val="2CA1BE"/>
              </a:buClr>
              <a:buSzPct val="109090"/>
              <a:buFont typeface="Arial"/>
              <a:buChar char="•"/>
              <a:tabLst>
                <a:tab pos="268605" algn="l"/>
                <a:tab pos="269240" algn="l"/>
              </a:tabLst>
            </a:pPr>
            <a:r>
              <a:rPr lang="en-US" sz="2800" b="1" i="1" spc="-5" dirty="0">
                <a:latin typeface="Times New Roman" pitchFamily="18" charset="0"/>
                <a:cs typeface="Times New Roman" pitchFamily="18" charset="0"/>
              </a:rPr>
              <a:t>Crow and Crow </a:t>
            </a:r>
            <a:r>
              <a:rPr lang="en-US" sz="2800" spc="-10" dirty="0">
                <a:latin typeface="Times New Roman" pitchFamily="18" charset="0"/>
                <a:cs typeface="Times New Roman" pitchFamily="18" charset="0"/>
              </a:rPr>
              <a:t>defines </a:t>
            </a:r>
            <a:r>
              <a:rPr lang="en-US" sz="2800" b="1" spc="-15" dirty="0">
                <a:latin typeface="Times New Roman" pitchFamily="18" charset="0"/>
                <a:cs typeface="Times New Roman" pitchFamily="18" charset="0"/>
              </a:rPr>
              <a:t>“</a:t>
            </a:r>
            <a:r>
              <a:rPr lang="en-US" sz="2800" spc="-15" dirty="0">
                <a:latin typeface="Times New Roman" pitchFamily="18" charset="0"/>
                <a:cs typeface="Times New Roman" pitchFamily="18" charset="0"/>
              </a:rPr>
              <a:t>Educational Psychology </a:t>
            </a:r>
            <a:r>
              <a:rPr lang="en-US" sz="2800" spc="-5" dirty="0">
                <a:latin typeface="Times New Roman" pitchFamily="18" charset="0"/>
                <a:cs typeface="Times New Roman" pitchFamily="18" charset="0"/>
              </a:rPr>
              <a:t>describes and explains the learning experiences of an individual from birth through old age</a:t>
            </a:r>
            <a:r>
              <a:rPr lang="en-US" sz="2800" spc="-10" dirty="0">
                <a:latin typeface="Times New Roman" pitchFamily="18" charset="0"/>
                <a:cs typeface="Times New Roman" pitchFamily="18" charset="0"/>
              </a:rPr>
              <a:t>.</a:t>
            </a:r>
            <a:r>
              <a:rPr lang="en-US" sz="2800" b="1" spc="-10" dirty="0">
                <a:latin typeface="Times New Roman" pitchFamily="18" charset="0"/>
                <a:cs typeface="Times New Roman" pitchFamily="18" charset="0"/>
              </a:rPr>
              <a:t>”</a:t>
            </a:r>
          </a:p>
          <a:p>
            <a:pPr marL="268605" marR="511175" indent="-255904">
              <a:lnSpc>
                <a:spcPct val="100000"/>
              </a:lnSpc>
              <a:spcBef>
                <a:spcPts val="395"/>
              </a:spcBef>
              <a:buClr>
                <a:srgbClr val="2CA1BE"/>
              </a:buClr>
              <a:buSzPct val="109090"/>
              <a:tabLst>
                <a:tab pos="268605" algn="l"/>
                <a:tab pos="269240" algn="l"/>
              </a:tabLst>
            </a:pPr>
            <a:endParaRPr lang="en-US" sz="2800" dirty="0">
              <a:latin typeface="Times New Roman" pitchFamily="18" charset="0"/>
              <a:cs typeface="Times New Roman" pitchFamily="18" charset="0"/>
            </a:endParaRPr>
          </a:p>
          <a:p>
            <a:pPr marL="268605" indent="-255904">
              <a:lnSpc>
                <a:spcPct val="100000"/>
              </a:lnSpc>
              <a:spcBef>
                <a:spcPts val="395"/>
              </a:spcBef>
              <a:buClr>
                <a:srgbClr val="2CA1BE"/>
              </a:buClr>
              <a:buSzPct val="109090"/>
              <a:buFont typeface="Arial"/>
              <a:buChar char="•"/>
              <a:tabLst>
                <a:tab pos="268605" algn="l"/>
                <a:tab pos="269240" algn="l"/>
              </a:tabLst>
            </a:pPr>
            <a:r>
              <a:rPr lang="en-US" sz="2800" b="1" i="1" spc="-20" dirty="0">
                <a:latin typeface="Times New Roman" pitchFamily="18" charset="0"/>
                <a:cs typeface="Times New Roman" pitchFamily="18" charset="0"/>
              </a:rPr>
              <a:t>Peel </a:t>
            </a:r>
            <a:r>
              <a:rPr lang="en-US" sz="2800" b="1" i="1" spc="-5" dirty="0">
                <a:latin typeface="Times New Roman" pitchFamily="18" charset="0"/>
                <a:cs typeface="Times New Roman" pitchFamily="18" charset="0"/>
              </a:rPr>
              <a:t>(1956)- </a:t>
            </a:r>
            <a:r>
              <a:rPr lang="en-US" sz="2800" b="1" spc="-15" dirty="0">
                <a:latin typeface="Times New Roman" pitchFamily="18" charset="0"/>
                <a:cs typeface="Times New Roman" pitchFamily="18" charset="0"/>
              </a:rPr>
              <a:t>“</a:t>
            </a:r>
            <a:r>
              <a:rPr lang="en-US" sz="2800" spc="-15" dirty="0">
                <a:latin typeface="Times New Roman" pitchFamily="18" charset="0"/>
                <a:cs typeface="Times New Roman" pitchFamily="18" charset="0"/>
              </a:rPr>
              <a:t>Educational Psychology  broadly deals with the nature of learning, the growth of human personality, the difference between individuals and the study of the person in relation to society. It </a:t>
            </a:r>
            <a:r>
              <a:rPr lang="en-US" sz="2800" spc="-5" dirty="0">
                <a:latin typeface="Times New Roman" pitchFamily="18" charset="0"/>
                <a:cs typeface="Times New Roman" pitchFamily="18" charset="0"/>
              </a:rPr>
              <a:t>is the </a:t>
            </a:r>
            <a:r>
              <a:rPr lang="en-US" sz="2800" spc="-10" dirty="0">
                <a:latin typeface="Times New Roman" pitchFamily="18" charset="0"/>
                <a:cs typeface="Times New Roman" pitchFamily="18" charset="0"/>
              </a:rPr>
              <a:t>science </a:t>
            </a:r>
            <a:r>
              <a:rPr lang="en-US" sz="2800" dirty="0">
                <a:latin typeface="Times New Roman" pitchFamily="18" charset="0"/>
                <a:cs typeface="Times New Roman" pitchFamily="18" charset="0"/>
              </a:rPr>
              <a:t>of</a:t>
            </a:r>
            <a:r>
              <a:rPr lang="en-US" sz="2800" spc="125" dirty="0">
                <a:latin typeface="Times New Roman" pitchFamily="18" charset="0"/>
                <a:cs typeface="Times New Roman" pitchFamily="18" charset="0"/>
              </a:rPr>
              <a:t> </a:t>
            </a:r>
            <a:r>
              <a:rPr lang="en-US" sz="2800" spc="-15" dirty="0">
                <a:latin typeface="Times New Roman" pitchFamily="18" charset="0"/>
                <a:cs typeface="Times New Roman" pitchFamily="18" charset="0"/>
              </a:rPr>
              <a:t>Education.</a:t>
            </a:r>
            <a:r>
              <a:rPr lang="en-US" sz="2800" b="1" spc="-15"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p:txBody>
          <a:bodyPr>
            <a:normAutofit fontScale="90000"/>
          </a:bodyPr>
          <a:lstStyle/>
          <a:p>
            <a:r>
              <a:rPr lang="en-US" dirty="0" smtClean="0"/>
              <a:t>Definitions of Educational Psychology</a:t>
            </a:r>
            <a:endParaRPr lang="en-US" dirty="0"/>
          </a:p>
        </p:txBody>
      </p:sp>
    </p:spTree>
    <p:extLst>
      <p:ext uri="{BB962C8B-B14F-4D97-AF65-F5344CB8AC3E}">
        <p14:creationId xmlns:p14="http://schemas.microsoft.com/office/powerpoint/2010/main" val="3505095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fontScale="92500"/>
          </a:bodyPr>
          <a:lstStyle/>
          <a:p>
            <a:pPr marL="268605" marR="71755" indent="-255904">
              <a:lnSpc>
                <a:spcPct val="100000"/>
              </a:lnSpc>
              <a:spcBef>
                <a:spcPts val="405"/>
              </a:spcBef>
              <a:buClr>
                <a:srgbClr val="2CA1BE"/>
              </a:buClr>
              <a:buSzPct val="109090"/>
              <a:buFont typeface="Arial"/>
              <a:buChar char="•"/>
              <a:tabLst>
                <a:tab pos="268605" algn="l"/>
                <a:tab pos="269240" algn="l"/>
              </a:tabLst>
            </a:pPr>
            <a:r>
              <a:rPr lang="en-US" sz="2800" b="1" i="1" spc="-5" dirty="0">
                <a:latin typeface="Times New Roman" pitchFamily="18" charset="0"/>
                <a:cs typeface="Times New Roman" pitchFamily="18" charset="0"/>
              </a:rPr>
              <a:t>Berliner (1992): </a:t>
            </a:r>
            <a:r>
              <a:rPr lang="en-US" sz="2800" b="1" spc="-15" dirty="0">
                <a:latin typeface="Times New Roman" pitchFamily="18" charset="0"/>
                <a:cs typeface="Times New Roman" pitchFamily="18" charset="0"/>
              </a:rPr>
              <a:t>“</a:t>
            </a:r>
            <a:r>
              <a:rPr lang="en-US" sz="2800" spc="-15" dirty="0">
                <a:latin typeface="Times New Roman" pitchFamily="18" charset="0"/>
                <a:cs typeface="Times New Roman" pitchFamily="18" charset="0"/>
              </a:rPr>
              <a:t>Educational </a:t>
            </a:r>
            <a:r>
              <a:rPr lang="en-US" sz="2800" spc="-10" dirty="0">
                <a:latin typeface="Times New Roman" pitchFamily="18" charset="0"/>
                <a:cs typeface="Times New Roman" pitchFamily="18" charset="0"/>
              </a:rPr>
              <a:t>psychologists study what people </a:t>
            </a:r>
            <a:r>
              <a:rPr lang="en-US" sz="2800" spc="-5" dirty="0">
                <a:latin typeface="Times New Roman" pitchFamily="18" charset="0"/>
                <a:cs typeface="Times New Roman" pitchFamily="18" charset="0"/>
              </a:rPr>
              <a:t>think and </a:t>
            </a:r>
            <a:r>
              <a:rPr lang="en-US" sz="2800" spc="-10" dirty="0">
                <a:latin typeface="Times New Roman" pitchFamily="18" charset="0"/>
                <a:cs typeface="Times New Roman" pitchFamily="18" charset="0"/>
              </a:rPr>
              <a:t>do  </a:t>
            </a:r>
            <a:r>
              <a:rPr lang="en-US" sz="2800" spc="-5" dirty="0">
                <a:latin typeface="Times New Roman" pitchFamily="18" charset="0"/>
                <a:cs typeface="Times New Roman" pitchFamily="18" charset="0"/>
              </a:rPr>
              <a:t>as </a:t>
            </a:r>
            <a:r>
              <a:rPr lang="en-US" sz="2800" spc="-15" dirty="0">
                <a:latin typeface="Times New Roman" pitchFamily="18" charset="0"/>
                <a:cs typeface="Times New Roman" pitchFamily="18" charset="0"/>
              </a:rPr>
              <a:t>they </a:t>
            </a:r>
            <a:r>
              <a:rPr lang="en-US" sz="2800" spc="-10" dirty="0">
                <a:latin typeface="Times New Roman" pitchFamily="18" charset="0"/>
                <a:cs typeface="Times New Roman" pitchFamily="18" charset="0"/>
              </a:rPr>
              <a:t>teach </a:t>
            </a:r>
            <a:r>
              <a:rPr lang="en-US" sz="2800" spc="-5" dirty="0">
                <a:latin typeface="Times New Roman" pitchFamily="18" charset="0"/>
                <a:cs typeface="Times New Roman" pitchFamily="18" charset="0"/>
              </a:rPr>
              <a:t>and learn a </a:t>
            </a:r>
            <a:r>
              <a:rPr lang="en-US" sz="2800" spc="-10" dirty="0">
                <a:latin typeface="Times New Roman" pitchFamily="18" charset="0"/>
                <a:cs typeface="Times New Roman" pitchFamily="18" charset="0"/>
              </a:rPr>
              <a:t>particular </a:t>
            </a:r>
            <a:r>
              <a:rPr lang="en-US" sz="2800" spc="-5" dirty="0">
                <a:latin typeface="Times New Roman" pitchFamily="18" charset="0"/>
                <a:cs typeface="Times New Roman" pitchFamily="18" charset="0"/>
              </a:rPr>
              <a:t>curriculum in a </a:t>
            </a:r>
            <a:r>
              <a:rPr lang="en-US" sz="2800" spc="-10" dirty="0">
                <a:latin typeface="Times New Roman" pitchFamily="18" charset="0"/>
                <a:cs typeface="Times New Roman" pitchFamily="18" charset="0"/>
              </a:rPr>
              <a:t>particular </a:t>
            </a:r>
            <a:r>
              <a:rPr lang="en-US" sz="2800" spc="-15" dirty="0">
                <a:latin typeface="Times New Roman" pitchFamily="18" charset="0"/>
                <a:cs typeface="Times New Roman" pitchFamily="18" charset="0"/>
              </a:rPr>
              <a:t>environment  </a:t>
            </a:r>
            <a:r>
              <a:rPr lang="en-US" sz="2800" spc="-10" dirty="0">
                <a:latin typeface="Times New Roman" pitchFamily="18" charset="0"/>
                <a:cs typeface="Times New Roman" pitchFamily="18" charset="0"/>
              </a:rPr>
              <a:t>where education and </a:t>
            </a:r>
            <a:r>
              <a:rPr lang="en-US" sz="2800" spc="-15" dirty="0">
                <a:latin typeface="Times New Roman" pitchFamily="18" charset="0"/>
                <a:cs typeface="Times New Roman" pitchFamily="18" charset="0"/>
              </a:rPr>
              <a:t>training are intended </a:t>
            </a:r>
            <a:r>
              <a:rPr lang="en-US" sz="2800" spc="-20" dirty="0">
                <a:latin typeface="Times New Roman" pitchFamily="18" charset="0"/>
                <a:cs typeface="Times New Roman" pitchFamily="18" charset="0"/>
              </a:rPr>
              <a:t>to </a:t>
            </a:r>
            <a:r>
              <a:rPr lang="en-US" sz="2800" spc="-30" dirty="0">
                <a:latin typeface="Times New Roman" pitchFamily="18" charset="0"/>
                <a:cs typeface="Times New Roman" pitchFamily="18" charset="0"/>
              </a:rPr>
              <a:t>take</a:t>
            </a:r>
            <a:r>
              <a:rPr lang="en-US" sz="2800" spc="130" dirty="0">
                <a:latin typeface="Times New Roman" pitchFamily="18" charset="0"/>
                <a:cs typeface="Times New Roman" pitchFamily="18" charset="0"/>
              </a:rPr>
              <a:t> </a:t>
            </a:r>
            <a:r>
              <a:rPr lang="en-US" sz="2800" spc="-10" dirty="0">
                <a:latin typeface="Times New Roman" pitchFamily="18" charset="0"/>
                <a:cs typeface="Times New Roman" pitchFamily="18" charset="0"/>
              </a:rPr>
              <a:t>place</a:t>
            </a:r>
            <a:r>
              <a:rPr lang="en-US" sz="2800" spc="-10" dirty="0" smtClean="0">
                <a:latin typeface="Times New Roman" pitchFamily="18" charset="0"/>
                <a:cs typeface="Times New Roman" pitchFamily="18" charset="0"/>
              </a:rPr>
              <a:t>.</a:t>
            </a:r>
            <a:r>
              <a:rPr lang="en-US" sz="2800" b="1" spc="-10" dirty="0" smtClean="0">
                <a:latin typeface="Times New Roman" pitchFamily="18" charset="0"/>
                <a:cs typeface="Times New Roman" pitchFamily="18" charset="0"/>
              </a:rPr>
              <a:t>”</a:t>
            </a:r>
          </a:p>
          <a:p>
            <a:pPr marL="12701" marR="71755" indent="0">
              <a:lnSpc>
                <a:spcPct val="100000"/>
              </a:lnSpc>
              <a:spcBef>
                <a:spcPts val="405"/>
              </a:spcBef>
              <a:buClr>
                <a:srgbClr val="2CA1BE"/>
              </a:buClr>
              <a:buSzPct val="109090"/>
              <a:buNone/>
              <a:tabLst>
                <a:tab pos="268605" algn="l"/>
                <a:tab pos="269240" algn="l"/>
              </a:tabLst>
            </a:pPr>
            <a:endParaRPr lang="en-US" sz="2800" dirty="0" smtClean="0">
              <a:latin typeface="Times New Roman" pitchFamily="18" charset="0"/>
              <a:cs typeface="Times New Roman" pitchFamily="18" charset="0"/>
            </a:endParaRPr>
          </a:p>
          <a:p>
            <a:pPr marL="268605" marR="310515" indent="-255904">
              <a:lnSpc>
                <a:spcPct val="100000"/>
              </a:lnSpc>
              <a:spcBef>
                <a:spcPts val="390"/>
              </a:spcBef>
              <a:buClr>
                <a:srgbClr val="2CA1BE"/>
              </a:buClr>
              <a:buSzPct val="109090"/>
              <a:buFont typeface="Arial"/>
              <a:buChar char="•"/>
              <a:tabLst>
                <a:tab pos="268605" algn="l"/>
                <a:tab pos="269240" algn="l"/>
              </a:tabLst>
            </a:pPr>
            <a:r>
              <a:rPr lang="en-US" sz="2800" b="1" spc="-15" dirty="0" smtClean="0">
                <a:latin typeface="Times New Roman" pitchFamily="18" charset="0"/>
                <a:cs typeface="Times New Roman" pitchFamily="18" charset="0"/>
              </a:rPr>
              <a:t>Consolidated </a:t>
            </a:r>
            <a:r>
              <a:rPr lang="en-US" sz="2800" b="1" i="1" spc="-5" dirty="0">
                <a:latin typeface="Times New Roman" pitchFamily="18" charset="0"/>
                <a:cs typeface="Times New Roman" pitchFamily="18" charset="0"/>
              </a:rPr>
              <a:t>Definition</a:t>
            </a:r>
            <a:r>
              <a:rPr lang="en-US" sz="2800" b="1" spc="-5" dirty="0">
                <a:latin typeface="Times New Roman" pitchFamily="18" charset="0"/>
                <a:cs typeface="Times New Roman" pitchFamily="18" charset="0"/>
              </a:rPr>
              <a:t>: </a:t>
            </a:r>
            <a:r>
              <a:rPr lang="en-US" sz="2800" spc="-15" dirty="0">
                <a:latin typeface="Times New Roman" pitchFamily="18" charset="0"/>
                <a:cs typeface="Times New Roman" pitchFamily="18" charset="0"/>
              </a:rPr>
              <a:t>Educational Psychology may </a:t>
            </a:r>
            <a:r>
              <a:rPr lang="en-US" sz="2800" spc="-5" dirty="0">
                <a:latin typeface="Times New Roman" pitchFamily="18" charset="0"/>
                <a:cs typeface="Times New Roman" pitchFamily="18" charset="0"/>
              </a:rPr>
              <a:t>be </a:t>
            </a:r>
            <a:r>
              <a:rPr lang="en-US" sz="2800" spc="-10" dirty="0">
                <a:latin typeface="Times New Roman" pitchFamily="18" charset="0"/>
                <a:cs typeface="Times New Roman" pitchFamily="18" charset="0"/>
              </a:rPr>
              <a:t>defined </a:t>
            </a:r>
            <a:r>
              <a:rPr lang="en-US" sz="2800" spc="-5" dirty="0">
                <a:latin typeface="Times New Roman" pitchFamily="18" charset="0"/>
                <a:cs typeface="Times New Roman" pitchFamily="18" charset="0"/>
              </a:rPr>
              <a:t>as </a:t>
            </a:r>
            <a:r>
              <a:rPr lang="en-US" sz="2800" b="1" spc="-5" dirty="0">
                <a:latin typeface="Times New Roman" pitchFamily="18" charset="0"/>
                <a:cs typeface="Times New Roman" pitchFamily="18" charset="0"/>
              </a:rPr>
              <a:t>“</a:t>
            </a:r>
            <a:r>
              <a:rPr lang="en-US" sz="2800" spc="-5" dirty="0">
                <a:latin typeface="Times New Roman" pitchFamily="18" charset="0"/>
                <a:cs typeface="Times New Roman" pitchFamily="18" charset="0"/>
              </a:rPr>
              <a:t>the  </a:t>
            </a:r>
            <a:r>
              <a:rPr lang="en-US" sz="2800" spc="-10" dirty="0">
                <a:latin typeface="Times New Roman" pitchFamily="18" charset="0"/>
                <a:cs typeface="Times New Roman" pitchFamily="18" charset="0"/>
              </a:rPr>
              <a:t>application </a:t>
            </a:r>
            <a:r>
              <a:rPr lang="en-US" sz="2800" spc="-5" dirty="0">
                <a:latin typeface="Times New Roman" pitchFamily="18" charset="0"/>
                <a:cs typeface="Times New Roman" pitchFamily="18" charset="0"/>
              </a:rPr>
              <a:t>of the </a:t>
            </a:r>
            <a:r>
              <a:rPr lang="en-US" sz="2800" spc="-10" dirty="0">
                <a:latin typeface="Times New Roman" pitchFamily="18" charset="0"/>
                <a:cs typeface="Times New Roman" pitchFamily="18" charset="0"/>
              </a:rPr>
              <a:t>principles, </a:t>
            </a:r>
            <a:r>
              <a:rPr lang="en-US" sz="2800" spc="-15" dirty="0">
                <a:latin typeface="Times New Roman" pitchFamily="18" charset="0"/>
                <a:cs typeface="Times New Roman" pitchFamily="18" charset="0"/>
              </a:rPr>
              <a:t>facts </a:t>
            </a:r>
            <a:r>
              <a:rPr lang="en-US" sz="2800" spc="-10" dirty="0">
                <a:latin typeface="Times New Roman" pitchFamily="18" charset="0"/>
                <a:cs typeface="Times New Roman" pitchFamily="18" charset="0"/>
              </a:rPr>
              <a:t>and techniques </a:t>
            </a:r>
            <a:r>
              <a:rPr lang="en-US" sz="2800" spc="-5" dirty="0">
                <a:latin typeface="Times New Roman" pitchFamily="18" charset="0"/>
                <a:cs typeface="Times New Roman" pitchFamily="18" charset="0"/>
              </a:rPr>
              <a:t>of individual </a:t>
            </a:r>
            <a:r>
              <a:rPr lang="en-US" sz="2800" spc="-10" dirty="0">
                <a:latin typeface="Times New Roman" pitchFamily="18" charset="0"/>
                <a:cs typeface="Times New Roman" pitchFamily="18" charset="0"/>
              </a:rPr>
              <a:t>and </a:t>
            </a:r>
            <a:r>
              <a:rPr lang="en-US" sz="2800" spc="-15" dirty="0">
                <a:latin typeface="Times New Roman" pitchFamily="18" charset="0"/>
                <a:cs typeface="Times New Roman" pitchFamily="18" charset="0"/>
              </a:rPr>
              <a:t>group  Psychology </a:t>
            </a:r>
            <a:r>
              <a:rPr lang="en-US" sz="2800" spc="-20" dirty="0">
                <a:latin typeface="Times New Roman" pitchFamily="18" charset="0"/>
                <a:cs typeface="Times New Roman" pitchFamily="18" charset="0"/>
              </a:rPr>
              <a:t>to </a:t>
            </a:r>
            <a:r>
              <a:rPr lang="en-US" sz="2800" spc="-10" dirty="0">
                <a:latin typeface="Times New Roman" pitchFamily="18" charset="0"/>
                <a:cs typeface="Times New Roman" pitchFamily="18" charset="0"/>
              </a:rPr>
              <a:t>human development </a:t>
            </a:r>
            <a:r>
              <a:rPr lang="en-US" sz="2800" spc="-5" dirty="0">
                <a:latin typeface="Times New Roman" pitchFamily="18" charset="0"/>
                <a:cs typeface="Times New Roman" pitchFamily="18" charset="0"/>
              </a:rPr>
              <a:t>in a </a:t>
            </a:r>
            <a:r>
              <a:rPr lang="en-US" sz="2800" spc="-15" dirty="0">
                <a:latin typeface="Times New Roman" pitchFamily="18" charset="0"/>
                <a:cs typeface="Times New Roman" pitchFamily="18" charset="0"/>
              </a:rPr>
              <a:t>more </a:t>
            </a:r>
            <a:r>
              <a:rPr lang="en-US" sz="2800" spc="-5" dirty="0">
                <a:latin typeface="Times New Roman" pitchFamily="18" charset="0"/>
                <a:cs typeface="Times New Roman" pitchFamily="18" charset="0"/>
              </a:rPr>
              <a:t>or less </a:t>
            </a:r>
            <a:r>
              <a:rPr lang="en-US" sz="2800" spc="-15" dirty="0">
                <a:latin typeface="Times New Roman" pitchFamily="18" charset="0"/>
                <a:cs typeface="Times New Roman" pitchFamily="18" charset="0"/>
              </a:rPr>
              <a:t>controlled </a:t>
            </a:r>
            <a:r>
              <a:rPr lang="en-US" sz="2800" spc="-5" dirty="0">
                <a:latin typeface="Times New Roman" pitchFamily="18" charset="0"/>
                <a:cs typeface="Times New Roman" pitchFamily="18" charset="0"/>
              </a:rPr>
              <a:t>situation  </a:t>
            </a:r>
            <a:r>
              <a:rPr lang="en-US" sz="2800" spc="-10" dirty="0">
                <a:latin typeface="Times New Roman" pitchFamily="18" charset="0"/>
                <a:cs typeface="Times New Roman" pitchFamily="18" charset="0"/>
              </a:rPr>
              <a:t>concerned </a:t>
            </a:r>
            <a:r>
              <a:rPr lang="en-US" sz="2800" spc="-5" dirty="0">
                <a:latin typeface="Times New Roman" pitchFamily="18" charset="0"/>
                <a:cs typeface="Times New Roman" pitchFamily="18" charset="0"/>
              </a:rPr>
              <a:t>with learning </a:t>
            </a:r>
            <a:r>
              <a:rPr lang="en-US" sz="2800" spc="-10" dirty="0">
                <a:latin typeface="Times New Roman" pitchFamily="18" charset="0"/>
                <a:cs typeface="Times New Roman" pitchFamily="18" charset="0"/>
              </a:rPr>
              <a:t>and teaching process </a:t>
            </a:r>
            <a:r>
              <a:rPr lang="en-US" sz="2800" spc="-5" dirty="0">
                <a:latin typeface="Times New Roman" pitchFamily="18" charset="0"/>
                <a:cs typeface="Times New Roman" pitchFamily="18" charset="0"/>
              </a:rPr>
              <a:t>in </a:t>
            </a:r>
            <a:r>
              <a:rPr lang="en-US" sz="2800" spc="-15" dirty="0">
                <a:latin typeface="Times New Roman" pitchFamily="18" charset="0"/>
                <a:cs typeface="Times New Roman" pitchFamily="18" charset="0"/>
              </a:rPr>
              <a:t>education </a:t>
            </a:r>
            <a:r>
              <a:rPr lang="en-US" sz="2800" spc="-10" dirty="0">
                <a:latin typeface="Times New Roman" pitchFamily="18" charset="0"/>
                <a:cs typeface="Times New Roman" pitchFamily="18" charset="0"/>
              </a:rPr>
              <a:t>and </a:t>
            </a:r>
            <a:r>
              <a:rPr lang="en-US" sz="2800" spc="-5" dirty="0">
                <a:latin typeface="Times New Roman" pitchFamily="18" charset="0"/>
                <a:cs typeface="Times New Roman" pitchFamily="18" charset="0"/>
              </a:rPr>
              <a:t>solving  </a:t>
            </a:r>
            <a:r>
              <a:rPr lang="en-US" sz="2800" spc="-10" dirty="0">
                <a:latin typeface="Times New Roman" pitchFamily="18" charset="0"/>
                <a:cs typeface="Times New Roman" pitchFamily="18" charset="0"/>
              </a:rPr>
              <a:t>educational problems.</a:t>
            </a:r>
            <a:r>
              <a:rPr lang="en-US" sz="2800" b="1" spc="-1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899715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5169091"/>
          </a:xfrm>
        </p:spPr>
        <p:txBody>
          <a:bodyPr>
            <a:normAutofit fontScale="25000" lnSpcReduction="20000"/>
          </a:bodyPr>
          <a:lstStyle/>
          <a:p>
            <a:r>
              <a:rPr lang="en-US" sz="8000" spc="-10" dirty="0">
                <a:latin typeface="Times New Roman" pitchFamily="18" charset="0"/>
                <a:cs typeface="Times New Roman" pitchFamily="18" charset="0"/>
              </a:rPr>
              <a:t>Educational </a:t>
            </a:r>
            <a:r>
              <a:rPr lang="en-US" sz="8000" spc="-15" dirty="0">
                <a:latin typeface="Times New Roman" pitchFamily="18" charset="0"/>
                <a:cs typeface="Times New Roman" pitchFamily="18" charset="0"/>
              </a:rPr>
              <a:t>Psychology </a:t>
            </a:r>
            <a:r>
              <a:rPr lang="en-US" sz="8000" dirty="0">
                <a:latin typeface="Times New Roman" pitchFamily="18" charset="0"/>
                <a:cs typeface="Times New Roman" pitchFamily="18" charset="0"/>
              </a:rPr>
              <a:t>is </a:t>
            </a:r>
            <a:r>
              <a:rPr lang="en-US" sz="8000" spc="-5" dirty="0">
                <a:latin typeface="Times New Roman" pitchFamily="18" charset="0"/>
                <a:cs typeface="Times New Roman" pitchFamily="18" charset="0"/>
              </a:rPr>
              <a:t>an </a:t>
            </a:r>
            <a:r>
              <a:rPr lang="en-US" sz="8000" spc="-15" dirty="0">
                <a:latin typeface="Times New Roman" pitchFamily="18" charset="0"/>
                <a:cs typeface="Times New Roman" pitchFamily="18" charset="0"/>
              </a:rPr>
              <a:t>offshoot </a:t>
            </a:r>
            <a:r>
              <a:rPr lang="en-US" sz="8000" spc="-5" dirty="0">
                <a:latin typeface="Times New Roman" pitchFamily="18" charset="0"/>
                <a:cs typeface="Times New Roman" pitchFamily="18" charset="0"/>
              </a:rPr>
              <a:t>of </a:t>
            </a:r>
            <a:r>
              <a:rPr lang="en-US" sz="8000" spc="-25" dirty="0">
                <a:latin typeface="Times New Roman" pitchFamily="18" charset="0"/>
                <a:cs typeface="Times New Roman" pitchFamily="18" charset="0"/>
              </a:rPr>
              <a:t>psychology. </a:t>
            </a:r>
            <a:r>
              <a:rPr lang="en-US" sz="8000" dirty="0">
                <a:latin typeface="Times New Roman" pitchFamily="18" charset="0"/>
                <a:cs typeface="Times New Roman" pitchFamily="18" charset="0"/>
              </a:rPr>
              <a:t>Its </a:t>
            </a:r>
            <a:r>
              <a:rPr lang="en-US" sz="8000" spc="-10" dirty="0">
                <a:latin typeface="Times New Roman" pitchFamily="18" charset="0"/>
                <a:cs typeface="Times New Roman" pitchFamily="18" charset="0"/>
              </a:rPr>
              <a:t>nature </a:t>
            </a:r>
            <a:r>
              <a:rPr lang="en-US" sz="8000" spc="-5" dirty="0">
                <a:latin typeface="Times New Roman" pitchFamily="18" charset="0"/>
                <a:cs typeface="Times New Roman" pitchFamily="18" charset="0"/>
              </a:rPr>
              <a:t>cannot be  </a:t>
            </a:r>
            <a:r>
              <a:rPr lang="en-US" sz="8000" spc="-20" dirty="0">
                <a:latin typeface="Times New Roman" pitchFamily="18" charset="0"/>
                <a:cs typeface="Times New Roman" pitchFamily="18" charset="0"/>
              </a:rPr>
              <a:t>different </a:t>
            </a:r>
            <a:r>
              <a:rPr lang="en-US" sz="8000" spc="-15" dirty="0">
                <a:latin typeface="Times New Roman" pitchFamily="18" charset="0"/>
                <a:cs typeface="Times New Roman" pitchFamily="18" charset="0"/>
              </a:rPr>
              <a:t>from</a:t>
            </a:r>
            <a:r>
              <a:rPr lang="en-US" sz="8000" spc="25" dirty="0">
                <a:latin typeface="Times New Roman" pitchFamily="18" charset="0"/>
                <a:cs typeface="Times New Roman" pitchFamily="18" charset="0"/>
              </a:rPr>
              <a:t> </a:t>
            </a:r>
            <a:r>
              <a:rPr lang="en-US" sz="8000" spc="-25" dirty="0">
                <a:latin typeface="Times New Roman" pitchFamily="18" charset="0"/>
                <a:cs typeface="Times New Roman" pitchFamily="18" charset="0"/>
              </a:rPr>
              <a:t>psychology</a:t>
            </a:r>
            <a:r>
              <a:rPr lang="en-US" sz="8000" spc="-25" dirty="0" smtClean="0">
                <a:latin typeface="Times New Roman" pitchFamily="18" charset="0"/>
                <a:cs typeface="Times New Roman" pitchFamily="18" charset="0"/>
              </a:rPr>
              <a:t>.</a:t>
            </a:r>
          </a:p>
          <a:p>
            <a:pPr marL="268605" marR="224790" indent="-255904">
              <a:lnSpc>
                <a:spcPts val="2020"/>
              </a:lnSpc>
              <a:spcBef>
                <a:spcPts val="580"/>
              </a:spcBef>
              <a:buClr>
                <a:srgbClr val="2CA1BE"/>
              </a:buClr>
              <a:buFont typeface="Arial"/>
              <a:buChar char="•"/>
              <a:tabLst>
                <a:tab pos="268605" algn="l"/>
                <a:tab pos="269240" algn="l"/>
              </a:tabLst>
            </a:pPr>
            <a:r>
              <a:rPr lang="en-US" sz="8000" b="1" spc="-5" dirty="0">
                <a:latin typeface="Times New Roman" pitchFamily="18" charset="0"/>
                <a:cs typeface="Times New Roman" pitchFamily="18" charset="0"/>
              </a:rPr>
              <a:t>Applied </a:t>
            </a:r>
            <a:r>
              <a:rPr lang="en-US" sz="8000" b="1" spc="-10" dirty="0">
                <a:latin typeface="Times New Roman" pitchFamily="18" charset="0"/>
                <a:cs typeface="Times New Roman" pitchFamily="18" charset="0"/>
              </a:rPr>
              <a:t>branch </a:t>
            </a:r>
            <a:r>
              <a:rPr lang="en-US" sz="8000" b="1" dirty="0">
                <a:latin typeface="Times New Roman" pitchFamily="18" charset="0"/>
                <a:cs typeface="Times New Roman" pitchFamily="18" charset="0"/>
              </a:rPr>
              <a:t>and </a:t>
            </a:r>
            <a:r>
              <a:rPr lang="en-US" sz="8000" b="1" spc="-5" dirty="0">
                <a:latin typeface="Times New Roman" pitchFamily="18" charset="0"/>
                <a:cs typeface="Times New Roman" pitchFamily="18" charset="0"/>
              </a:rPr>
              <a:t>scientific method: </a:t>
            </a:r>
            <a:r>
              <a:rPr lang="en-US" sz="8000" dirty="0">
                <a:latin typeface="Times New Roman" pitchFamily="18" charset="0"/>
                <a:cs typeface="Times New Roman" pitchFamily="18" charset="0"/>
              </a:rPr>
              <a:t>It </a:t>
            </a:r>
            <a:r>
              <a:rPr lang="en-US" sz="8000" spc="-5" dirty="0">
                <a:latin typeface="Times New Roman" pitchFamily="18" charset="0"/>
                <a:cs typeface="Times New Roman" pitchFamily="18" charset="0"/>
              </a:rPr>
              <a:t>is an applied </a:t>
            </a:r>
            <a:r>
              <a:rPr lang="en-US" sz="8000" spc="-15" dirty="0">
                <a:latin typeface="Times New Roman" pitchFamily="18" charset="0"/>
                <a:cs typeface="Times New Roman" pitchFamily="18" charset="0"/>
              </a:rPr>
              <a:t>branch </a:t>
            </a:r>
            <a:r>
              <a:rPr lang="en-US" sz="8000" spc="-5" dirty="0">
                <a:latin typeface="Times New Roman" pitchFamily="18" charset="0"/>
                <a:cs typeface="Times New Roman" pitchFamily="18" charset="0"/>
              </a:rPr>
              <a:t>of </a:t>
            </a:r>
            <a:r>
              <a:rPr lang="en-US" sz="8000" spc="-10" dirty="0">
                <a:latin typeface="Times New Roman" pitchFamily="18" charset="0"/>
                <a:cs typeface="Times New Roman" pitchFamily="18" charset="0"/>
              </a:rPr>
              <a:t>fundamental  </a:t>
            </a:r>
            <a:r>
              <a:rPr lang="en-US" sz="8000" spc="-30" dirty="0">
                <a:latin typeface="Times New Roman" pitchFamily="18" charset="0"/>
                <a:cs typeface="Times New Roman" pitchFamily="18" charset="0"/>
              </a:rPr>
              <a:t>Psychology. </a:t>
            </a:r>
            <a:r>
              <a:rPr lang="en-US" sz="8000" spc="-10" dirty="0">
                <a:latin typeface="Times New Roman" pitchFamily="18" charset="0"/>
                <a:cs typeface="Times New Roman" pitchFamily="18" charset="0"/>
              </a:rPr>
              <a:t>Educational </a:t>
            </a:r>
            <a:r>
              <a:rPr lang="en-US" sz="8000" spc="-15" dirty="0">
                <a:latin typeface="Times New Roman" pitchFamily="18" charset="0"/>
                <a:cs typeface="Times New Roman" pitchFamily="18" charset="0"/>
              </a:rPr>
              <a:t>Psychology </a:t>
            </a:r>
            <a:r>
              <a:rPr lang="en-US" sz="8000" spc="-10" dirty="0">
                <a:latin typeface="Times New Roman" pitchFamily="18" charset="0"/>
                <a:cs typeface="Times New Roman" pitchFamily="18" charset="0"/>
              </a:rPr>
              <a:t>employs </a:t>
            </a:r>
            <a:r>
              <a:rPr lang="en-US" sz="8000" spc="-5" dirty="0">
                <a:latin typeface="Times New Roman" pitchFamily="18" charset="0"/>
                <a:cs typeface="Times New Roman" pitchFamily="18" charset="0"/>
              </a:rPr>
              <a:t>scientific methods and adopts  scientific </a:t>
            </a:r>
            <a:r>
              <a:rPr lang="en-US" sz="8000" spc="-10" dirty="0">
                <a:latin typeface="Times New Roman" pitchFamily="18" charset="0"/>
                <a:cs typeface="Times New Roman" pitchFamily="18" charset="0"/>
              </a:rPr>
              <a:t>approach </a:t>
            </a:r>
            <a:r>
              <a:rPr lang="en-US" sz="8000" spc="-15" dirty="0">
                <a:latin typeface="Times New Roman" pitchFamily="18" charset="0"/>
                <a:cs typeface="Times New Roman" pitchFamily="18" charset="0"/>
              </a:rPr>
              <a:t>to </a:t>
            </a:r>
            <a:r>
              <a:rPr lang="en-US" sz="8000" spc="-10" dirty="0">
                <a:latin typeface="Times New Roman" pitchFamily="18" charset="0"/>
                <a:cs typeface="Times New Roman" pitchFamily="18" charset="0"/>
              </a:rPr>
              <a:t>study </a:t>
            </a:r>
            <a:r>
              <a:rPr lang="en-US" sz="8000" dirty="0">
                <a:latin typeface="Times New Roman" pitchFamily="18" charset="0"/>
                <a:cs typeface="Times New Roman" pitchFamily="18" charset="0"/>
              </a:rPr>
              <a:t>the </a:t>
            </a:r>
            <a:r>
              <a:rPr lang="en-US" sz="8000" spc="-10" dirty="0">
                <a:latin typeface="Times New Roman" pitchFamily="18" charset="0"/>
                <a:cs typeface="Times New Roman" pitchFamily="18" charset="0"/>
              </a:rPr>
              <a:t>learner’s</a:t>
            </a:r>
            <a:r>
              <a:rPr lang="en-US" sz="8000" spc="55" dirty="0">
                <a:latin typeface="Times New Roman" pitchFamily="18" charset="0"/>
                <a:cs typeface="Times New Roman" pitchFamily="18" charset="0"/>
              </a:rPr>
              <a:t> </a:t>
            </a:r>
            <a:r>
              <a:rPr lang="en-US" sz="8000" spc="-35" dirty="0">
                <a:latin typeface="Times New Roman" pitchFamily="18" charset="0"/>
                <a:cs typeface="Times New Roman" pitchFamily="18" charset="0"/>
              </a:rPr>
              <a:t>behavior.</a:t>
            </a:r>
            <a:endParaRPr lang="en-US" sz="8000" dirty="0">
              <a:latin typeface="Times New Roman" pitchFamily="18" charset="0"/>
              <a:cs typeface="Times New Roman" pitchFamily="18" charset="0"/>
            </a:endParaRPr>
          </a:p>
          <a:p>
            <a:pPr marL="268605" marR="140970" indent="-255904">
              <a:lnSpc>
                <a:spcPts val="2020"/>
              </a:lnSpc>
              <a:buClr>
                <a:srgbClr val="2CA1BE"/>
              </a:buClr>
              <a:buFont typeface="Arial"/>
              <a:buChar char="•"/>
              <a:tabLst>
                <a:tab pos="268605" algn="l"/>
                <a:tab pos="269240" algn="l"/>
              </a:tabLst>
            </a:pPr>
            <a:r>
              <a:rPr lang="en-US" sz="8000" b="1" dirty="0">
                <a:latin typeface="Times New Roman" pitchFamily="18" charset="0"/>
                <a:cs typeface="Times New Roman" pitchFamily="18" charset="0"/>
              </a:rPr>
              <a:t>Specific Science: </a:t>
            </a:r>
            <a:r>
              <a:rPr lang="en-US" sz="8000" spc="-10" dirty="0">
                <a:latin typeface="Times New Roman" pitchFamily="18" charset="0"/>
                <a:cs typeface="Times New Roman" pitchFamily="18" charset="0"/>
              </a:rPr>
              <a:t>Educational </a:t>
            </a:r>
            <a:r>
              <a:rPr lang="en-US" sz="8000" spc="-15" dirty="0">
                <a:latin typeface="Times New Roman" pitchFamily="18" charset="0"/>
                <a:cs typeface="Times New Roman" pitchFamily="18" charset="0"/>
              </a:rPr>
              <a:t>Psychology </a:t>
            </a:r>
            <a:r>
              <a:rPr lang="en-US" sz="8000" spc="-5" dirty="0">
                <a:latin typeface="Times New Roman" pitchFamily="18" charset="0"/>
                <a:cs typeface="Times New Roman" pitchFamily="18" charset="0"/>
              </a:rPr>
              <a:t>limits </a:t>
            </a:r>
            <a:r>
              <a:rPr lang="en-US" sz="8000" dirty="0">
                <a:latin typeface="Times New Roman" pitchFamily="18" charset="0"/>
                <a:cs typeface="Times New Roman" pitchFamily="18" charset="0"/>
              </a:rPr>
              <a:t>its </a:t>
            </a:r>
            <a:r>
              <a:rPr lang="en-US" sz="8000" spc="-5" dirty="0">
                <a:latin typeface="Times New Roman" pitchFamily="18" charset="0"/>
                <a:cs typeface="Times New Roman" pitchFamily="18" charset="0"/>
              </a:rPr>
              <a:t>dealing </a:t>
            </a:r>
            <a:r>
              <a:rPr lang="en-US" sz="8000" dirty="0">
                <a:latin typeface="Times New Roman" pitchFamily="18" charset="0"/>
                <a:cs typeface="Times New Roman" pitchFamily="18" charset="0"/>
              </a:rPr>
              <a:t>with the </a:t>
            </a:r>
            <a:r>
              <a:rPr lang="en-US" sz="8000" spc="-10" dirty="0">
                <a:latin typeface="Times New Roman" pitchFamily="18" charset="0"/>
                <a:cs typeface="Times New Roman" pitchFamily="18" charset="0"/>
              </a:rPr>
              <a:t>behavior </a:t>
            </a:r>
            <a:r>
              <a:rPr lang="en-US" sz="8000" spc="-5" dirty="0">
                <a:latin typeface="Times New Roman" pitchFamily="18" charset="0"/>
                <a:cs typeface="Times New Roman" pitchFamily="18" charset="0"/>
              </a:rPr>
              <a:t>of  </a:t>
            </a:r>
            <a:r>
              <a:rPr lang="en-US" sz="8000" dirty="0">
                <a:latin typeface="Times New Roman" pitchFamily="18" charset="0"/>
                <a:cs typeface="Times New Roman" pitchFamily="18" charset="0"/>
              </a:rPr>
              <a:t>the </a:t>
            </a:r>
            <a:r>
              <a:rPr lang="en-US" sz="8000" spc="-5" dirty="0">
                <a:latin typeface="Times New Roman" pitchFamily="18" charset="0"/>
                <a:cs typeface="Times New Roman" pitchFamily="18" charset="0"/>
              </a:rPr>
              <a:t>pupil </a:t>
            </a:r>
            <a:r>
              <a:rPr lang="en-US" sz="8000" dirty="0">
                <a:latin typeface="Times New Roman" pitchFamily="18" charset="0"/>
                <a:cs typeface="Times New Roman" pitchFamily="18" charset="0"/>
              </a:rPr>
              <a:t>in </a:t>
            </a:r>
            <a:r>
              <a:rPr lang="en-US" sz="8000" spc="-10" dirty="0">
                <a:latin typeface="Times New Roman" pitchFamily="18" charset="0"/>
                <a:cs typeface="Times New Roman" pitchFamily="18" charset="0"/>
              </a:rPr>
              <a:t>relation to Educational</a:t>
            </a:r>
            <a:r>
              <a:rPr lang="en-US" sz="8000" spc="10" dirty="0">
                <a:latin typeface="Times New Roman" pitchFamily="18" charset="0"/>
                <a:cs typeface="Times New Roman" pitchFamily="18" charset="0"/>
              </a:rPr>
              <a:t> </a:t>
            </a:r>
            <a:r>
              <a:rPr lang="en-US" sz="8000" spc="-15" dirty="0">
                <a:latin typeface="Times New Roman" pitchFamily="18" charset="0"/>
                <a:cs typeface="Times New Roman" pitchFamily="18" charset="0"/>
              </a:rPr>
              <a:t>environment.</a:t>
            </a:r>
            <a:endParaRPr lang="en-US" sz="8000" dirty="0">
              <a:latin typeface="Times New Roman" pitchFamily="18" charset="0"/>
              <a:cs typeface="Times New Roman" pitchFamily="18" charset="0"/>
            </a:endParaRPr>
          </a:p>
          <a:p>
            <a:pPr marL="268605" marR="181610" indent="-255904">
              <a:lnSpc>
                <a:spcPct val="80000"/>
              </a:lnSpc>
              <a:spcBef>
                <a:spcPts val="409"/>
              </a:spcBef>
              <a:buClr>
                <a:srgbClr val="2CA1BE"/>
              </a:buClr>
              <a:buFont typeface="Arial"/>
              <a:buChar char="•"/>
              <a:tabLst>
                <a:tab pos="268605" algn="l"/>
                <a:tab pos="269240" algn="l"/>
              </a:tabLst>
            </a:pPr>
            <a:r>
              <a:rPr lang="en-US" sz="8000" b="1" dirty="0">
                <a:latin typeface="Times New Roman" pitchFamily="18" charset="0"/>
                <a:cs typeface="Times New Roman" pitchFamily="18" charset="0"/>
              </a:rPr>
              <a:t>An </a:t>
            </a:r>
            <a:r>
              <a:rPr lang="en-US" sz="8000" b="1" spc="-5" dirty="0">
                <a:latin typeface="Times New Roman" pitchFamily="18" charset="0"/>
                <a:cs typeface="Times New Roman" pitchFamily="18" charset="0"/>
              </a:rPr>
              <a:t>academic </a:t>
            </a:r>
            <a:r>
              <a:rPr lang="en-US" sz="8000" b="1" dirty="0">
                <a:latin typeface="Times New Roman" pitchFamily="18" charset="0"/>
                <a:cs typeface="Times New Roman" pitchFamily="18" charset="0"/>
              </a:rPr>
              <a:t>discipline: </a:t>
            </a:r>
            <a:r>
              <a:rPr lang="en-US" sz="8000" spc="-10" dirty="0">
                <a:latin typeface="Times New Roman" pitchFamily="18" charset="0"/>
                <a:cs typeface="Times New Roman" pitchFamily="18" charset="0"/>
              </a:rPr>
              <a:t>Educational psychology </a:t>
            </a:r>
            <a:r>
              <a:rPr lang="en-US" sz="8000" spc="-20" dirty="0">
                <a:latin typeface="Times New Roman" pitchFamily="18" charset="0"/>
                <a:cs typeface="Times New Roman" pitchFamily="18" charset="0"/>
              </a:rPr>
              <a:t>draws </a:t>
            </a:r>
            <a:r>
              <a:rPr lang="en-US" sz="8000" dirty="0">
                <a:latin typeface="Times New Roman" pitchFamily="18" charset="0"/>
                <a:cs typeface="Times New Roman" pitchFamily="18" charset="0"/>
              </a:rPr>
              <a:t>its </a:t>
            </a:r>
            <a:r>
              <a:rPr lang="en-US" sz="8000" spc="-5" dirty="0">
                <a:latin typeface="Times New Roman" pitchFamily="18" charset="0"/>
                <a:cs typeface="Times New Roman" pitchFamily="18" charset="0"/>
              </a:rPr>
              <a:t>subject </a:t>
            </a:r>
            <a:r>
              <a:rPr lang="en-US" sz="8000" spc="-10" dirty="0">
                <a:latin typeface="Times New Roman" pitchFamily="18" charset="0"/>
                <a:cs typeface="Times New Roman" pitchFamily="18" charset="0"/>
              </a:rPr>
              <a:t>matter </a:t>
            </a:r>
            <a:r>
              <a:rPr lang="en-US" sz="8000" spc="-15" dirty="0">
                <a:latin typeface="Times New Roman" pitchFamily="18" charset="0"/>
                <a:cs typeface="Times New Roman" pitchFamily="18" charset="0"/>
              </a:rPr>
              <a:t>from  </a:t>
            </a:r>
            <a:r>
              <a:rPr lang="en-US" sz="8000" spc="-5" dirty="0">
                <a:latin typeface="Times New Roman" pitchFamily="18" charset="0"/>
                <a:cs typeface="Times New Roman" pitchFamily="18" charset="0"/>
              </a:rPr>
              <a:t>other disciplines such as </a:t>
            </a:r>
            <a:r>
              <a:rPr lang="en-US" sz="8000" spc="-20" dirty="0">
                <a:latin typeface="Times New Roman" pitchFamily="18" charset="0"/>
                <a:cs typeface="Times New Roman" pitchFamily="18" charset="0"/>
              </a:rPr>
              <a:t>anthropology, </a:t>
            </a:r>
            <a:r>
              <a:rPr lang="en-US" sz="8000" spc="-10" dirty="0">
                <a:latin typeface="Times New Roman" pitchFamily="18" charset="0"/>
                <a:cs typeface="Times New Roman" pitchFamily="18" charset="0"/>
              </a:rPr>
              <a:t>developmental </a:t>
            </a:r>
            <a:r>
              <a:rPr lang="en-US" sz="8000" spc="-25" dirty="0">
                <a:latin typeface="Times New Roman" pitchFamily="18" charset="0"/>
                <a:cs typeface="Times New Roman" pitchFamily="18" charset="0"/>
              </a:rPr>
              <a:t>psychology, </a:t>
            </a:r>
            <a:r>
              <a:rPr lang="en-US" sz="8000" spc="-5" dirty="0">
                <a:latin typeface="Times New Roman" pitchFamily="18" charset="0"/>
                <a:cs typeface="Times New Roman" pitchFamily="18" charset="0"/>
              </a:rPr>
              <a:t>abnormal  </a:t>
            </a:r>
            <a:r>
              <a:rPr lang="en-US" sz="8000" spc="-25" dirty="0">
                <a:latin typeface="Times New Roman" pitchFamily="18" charset="0"/>
                <a:cs typeface="Times New Roman" pitchFamily="18" charset="0"/>
              </a:rPr>
              <a:t>psychology, </a:t>
            </a:r>
            <a:r>
              <a:rPr lang="en-US" sz="8000" spc="-5" dirty="0">
                <a:latin typeface="Times New Roman" pitchFamily="18" charset="0"/>
                <a:cs typeface="Times New Roman" pitchFamily="18" charset="0"/>
              </a:rPr>
              <a:t>animal </a:t>
            </a:r>
            <a:r>
              <a:rPr lang="en-US" sz="8000" spc="-25" dirty="0">
                <a:latin typeface="Times New Roman" pitchFamily="18" charset="0"/>
                <a:cs typeface="Times New Roman" pitchFamily="18" charset="0"/>
              </a:rPr>
              <a:t>psychology, biology, </a:t>
            </a:r>
            <a:r>
              <a:rPr lang="en-US" sz="8000" spc="-15" dirty="0">
                <a:latin typeface="Times New Roman" pitchFamily="18" charset="0"/>
                <a:cs typeface="Times New Roman" pitchFamily="18" charset="0"/>
              </a:rPr>
              <a:t>physiology </a:t>
            </a:r>
            <a:r>
              <a:rPr lang="en-US" sz="8000" spc="-5" dirty="0">
                <a:latin typeface="Times New Roman" pitchFamily="18" charset="0"/>
                <a:cs typeface="Times New Roman" pitchFamily="18" charset="0"/>
              </a:rPr>
              <a:t>and so</a:t>
            </a:r>
            <a:r>
              <a:rPr lang="en-US" sz="8000" spc="180" dirty="0">
                <a:latin typeface="Times New Roman" pitchFamily="18" charset="0"/>
                <a:cs typeface="Times New Roman" pitchFamily="18" charset="0"/>
              </a:rPr>
              <a:t> </a:t>
            </a:r>
            <a:r>
              <a:rPr lang="en-US" sz="8000" spc="-5" dirty="0">
                <a:latin typeface="Times New Roman" pitchFamily="18" charset="0"/>
                <a:cs typeface="Times New Roman" pitchFamily="18" charset="0"/>
              </a:rPr>
              <a:t>on.</a:t>
            </a:r>
            <a:endParaRPr lang="en-US" sz="8000" dirty="0">
              <a:latin typeface="Times New Roman" pitchFamily="18" charset="0"/>
              <a:cs typeface="Times New Roman" pitchFamily="18" charset="0"/>
            </a:endParaRPr>
          </a:p>
          <a:p>
            <a:pPr marL="268605" indent="-255904">
              <a:lnSpc>
                <a:spcPts val="2160"/>
              </a:lnSpc>
              <a:buClr>
                <a:srgbClr val="2CA1BE"/>
              </a:buClr>
              <a:buFont typeface="Arial"/>
              <a:buChar char="•"/>
              <a:tabLst>
                <a:tab pos="268605" algn="l"/>
                <a:tab pos="269240" algn="l"/>
              </a:tabLst>
            </a:pPr>
            <a:r>
              <a:rPr lang="en-US" sz="8000" b="1" dirty="0">
                <a:latin typeface="Times New Roman" pitchFamily="18" charset="0"/>
                <a:cs typeface="Times New Roman" pitchFamily="18" charset="0"/>
              </a:rPr>
              <a:t>A </a:t>
            </a:r>
            <a:r>
              <a:rPr lang="en-US" sz="8000" b="1" spc="-5" dirty="0">
                <a:latin typeface="Times New Roman" pitchFamily="18" charset="0"/>
                <a:cs typeface="Times New Roman" pitchFamily="18" charset="0"/>
              </a:rPr>
              <a:t>positive science: </a:t>
            </a:r>
            <a:r>
              <a:rPr lang="en-US" sz="8000" spc="-10" dirty="0">
                <a:latin typeface="Times New Roman" pitchFamily="18" charset="0"/>
                <a:cs typeface="Times New Roman" pitchFamily="18" charset="0"/>
              </a:rPr>
              <a:t>Educational </a:t>
            </a:r>
            <a:r>
              <a:rPr lang="en-US" sz="8000" spc="-15" dirty="0">
                <a:latin typeface="Times New Roman" pitchFamily="18" charset="0"/>
                <a:cs typeface="Times New Roman" pitchFamily="18" charset="0"/>
              </a:rPr>
              <a:t>psychology </a:t>
            </a:r>
            <a:r>
              <a:rPr lang="en-US" sz="8000" dirty="0">
                <a:latin typeface="Times New Roman" pitchFamily="18" charset="0"/>
                <a:cs typeface="Times New Roman" pitchFamily="18" charset="0"/>
              </a:rPr>
              <a:t>is a </a:t>
            </a:r>
            <a:r>
              <a:rPr lang="en-US" sz="8000" spc="-10" dirty="0">
                <a:latin typeface="Times New Roman" pitchFamily="18" charset="0"/>
                <a:cs typeface="Times New Roman" pitchFamily="18" charset="0"/>
              </a:rPr>
              <a:t>positive </a:t>
            </a:r>
            <a:r>
              <a:rPr lang="en-US" sz="8000" spc="-5" dirty="0">
                <a:latin typeface="Times New Roman" pitchFamily="18" charset="0"/>
                <a:cs typeface="Times New Roman" pitchFamily="18" charset="0"/>
              </a:rPr>
              <a:t>science not </a:t>
            </a:r>
            <a:r>
              <a:rPr lang="en-US" sz="8000" dirty="0">
                <a:latin typeface="Times New Roman" pitchFamily="18" charset="0"/>
                <a:cs typeface="Times New Roman" pitchFamily="18" charset="0"/>
              </a:rPr>
              <a:t>a</a:t>
            </a:r>
            <a:r>
              <a:rPr lang="en-US" sz="8000" spc="150" dirty="0">
                <a:latin typeface="Times New Roman" pitchFamily="18" charset="0"/>
                <a:cs typeface="Times New Roman" pitchFamily="18" charset="0"/>
              </a:rPr>
              <a:t> </a:t>
            </a:r>
            <a:r>
              <a:rPr lang="en-US" sz="8000" spc="-10" dirty="0">
                <a:latin typeface="Times New Roman" pitchFamily="18" charset="0"/>
                <a:cs typeface="Times New Roman" pitchFamily="18" charset="0"/>
              </a:rPr>
              <a:t>normative </a:t>
            </a:r>
            <a:r>
              <a:rPr lang="en-US" sz="8000" spc="-5" dirty="0">
                <a:latin typeface="Times New Roman" pitchFamily="18" charset="0"/>
                <a:cs typeface="Times New Roman" pitchFamily="18" charset="0"/>
              </a:rPr>
              <a:t>science as </a:t>
            </a:r>
            <a:r>
              <a:rPr lang="en-US" sz="8000" dirty="0">
                <a:latin typeface="Times New Roman" pitchFamily="18" charset="0"/>
                <a:cs typeface="Times New Roman" pitchFamily="18" charset="0"/>
              </a:rPr>
              <a:t>it is </a:t>
            </a:r>
            <a:r>
              <a:rPr lang="en-US" sz="8000" spc="-5" dirty="0">
                <a:latin typeface="Times New Roman" pitchFamily="18" charset="0"/>
                <a:cs typeface="Times New Roman" pitchFamily="18" charset="0"/>
              </a:rPr>
              <a:t>not </a:t>
            </a:r>
            <a:r>
              <a:rPr lang="en-US" sz="8000" spc="-10" dirty="0">
                <a:latin typeface="Times New Roman" pitchFamily="18" charset="0"/>
                <a:cs typeface="Times New Roman" pitchFamily="18" charset="0"/>
              </a:rPr>
              <a:t>concerned </a:t>
            </a:r>
            <a:r>
              <a:rPr lang="en-US" sz="8000" dirty="0">
                <a:latin typeface="Times New Roman" pitchFamily="18" charset="0"/>
                <a:cs typeface="Times New Roman" pitchFamily="18" charset="0"/>
              </a:rPr>
              <a:t>with the </a:t>
            </a:r>
            <a:r>
              <a:rPr lang="en-US" sz="8000" spc="-10" dirty="0">
                <a:latin typeface="Times New Roman" pitchFamily="18" charset="0"/>
                <a:cs typeface="Times New Roman" pitchFamily="18" charset="0"/>
              </a:rPr>
              <a:t>values. </a:t>
            </a:r>
            <a:r>
              <a:rPr lang="en-US" sz="8000" dirty="0">
                <a:latin typeface="Times New Roman" pitchFamily="18" charset="0"/>
                <a:cs typeface="Times New Roman" pitchFamily="18" charset="0"/>
              </a:rPr>
              <a:t>It </a:t>
            </a:r>
            <a:r>
              <a:rPr lang="en-US" sz="8000" spc="-5" dirty="0">
                <a:latin typeface="Times New Roman" pitchFamily="18" charset="0"/>
                <a:cs typeface="Times New Roman" pitchFamily="18" charset="0"/>
              </a:rPr>
              <a:t>does not </a:t>
            </a:r>
            <a:r>
              <a:rPr lang="en-US" sz="8000" spc="-10" dirty="0">
                <a:latin typeface="Times New Roman" pitchFamily="18" charset="0"/>
                <a:cs typeface="Times New Roman" pitchFamily="18" charset="0"/>
              </a:rPr>
              <a:t>concern </a:t>
            </a:r>
            <a:r>
              <a:rPr lang="en-US" sz="8000" spc="-5" dirty="0">
                <a:latin typeface="Times New Roman" pitchFamily="18" charset="0"/>
                <a:cs typeface="Times New Roman" pitchFamily="18" charset="0"/>
              </a:rPr>
              <a:t>itself </a:t>
            </a:r>
            <a:r>
              <a:rPr lang="en-US" sz="8000" dirty="0">
                <a:latin typeface="Times New Roman" pitchFamily="18" charset="0"/>
                <a:cs typeface="Times New Roman" pitchFamily="18" charset="0"/>
              </a:rPr>
              <a:t>with  </a:t>
            </a:r>
            <a:r>
              <a:rPr lang="en-US" sz="8000" spc="-5" dirty="0">
                <a:latin typeface="Times New Roman" pitchFamily="18" charset="0"/>
                <a:cs typeface="Times New Roman" pitchFamily="18" charset="0"/>
              </a:rPr>
              <a:t>‘what </a:t>
            </a:r>
            <a:r>
              <a:rPr lang="en-US" sz="8000" spc="-10" dirty="0">
                <a:latin typeface="Times New Roman" pitchFamily="18" charset="0"/>
                <a:cs typeface="Times New Roman" pitchFamily="18" charset="0"/>
              </a:rPr>
              <a:t>ought to </a:t>
            </a:r>
            <a:r>
              <a:rPr lang="en-US" sz="8000" spc="-5" dirty="0">
                <a:latin typeface="Times New Roman" pitchFamily="18" charset="0"/>
                <a:cs typeface="Times New Roman" pitchFamily="18" charset="0"/>
              </a:rPr>
              <a:t>be’ </a:t>
            </a:r>
            <a:r>
              <a:rPr lang="en-US" sz="8000" dirty="0">
                <a:latin typeface="Times New Roman" pitchFamily="18" charset="0"/>
                <a:cs typeface="Times New Roman" pitchFamily="18" charset="0"/>
              </a:rPr>
              <a:t>it </a:t>
            </a:r>
            <a:r>
              <a:rPr lang="en-US" sz="8000" spc="-5" dirty="0">
                <a:latin typeface="Times New Roman" pitchFamily="18" charset="0"/>
                <a:cs typeface="Times New Roman" pitchFamily="18" charset="0"/>
              </a:rPr>
              <a:t>only describes </a:t>
            </a:r>
            <a:r>
              <a:rPr lang="en-US" sz="8000" spc="-10" dirty="0">
                <a:latin typeface="Times New Roman" pitchFamily="18" charset="0"/>
                <a:cs typeface="Times New Roman" pitchFamily="18" charset="0"/>
              </a:rPr>
              <a:t>what </a:t>
            </a:r>
            <a:r>
              <a:rPr lang="en-US" sz="8000" dirty="0">
                <a:latin typeface="Times New Roman" pitchFamily="18" charset="0"/>
                <a:cs typeface="Times New Roman" pitchFamily="18" charset="0"/>
              </a:rPr>
              <a:t>it </a:t>
            </a:r>
            <a:r>
              <a:rPr lang="en-US" sz="8000" spc="-5" dirty="0">
                <a:latin typeface="Times New Roman" pitchFamily="18" charset="0"/>
                <a:cs typeface="Times New Roman" pitchFamily="18" charset="0"/>
              </a:rPr>
              <a:t>is, </a:t>
            </a:r>
            <a:r>
              <a:rPr lang="en-US" sz="8000" dirty="0">
                <a:latin typeface="Times New Roman" pitchFamily="18" charset="0"/>
                <a:cs typeface="Times New Roman" pitchFamily="18" charset="0"/>
              </a:rPr>
              <a:t>e:g:- </a:t>
            </a:r>
            <a:r>
              <a:rPr lang="en-US" sz="8000" spc="-15" dirty="0">
                <a:latin typeface="Times New Roman" pitchFamily="18" charset="0"/>
                <a:cs typeface="Times New Roman" pitchFamily="18" charset="0"/>
              </a:rPr>
              <a:t>why </a:t>
            </a:r>
            <a:r>
              <a:rPr lang="en-US" sz="8000" spc="-5" dirty="0">
                <a:latin typeface="Times New Roman" pitchFamily="18" charset="0"/>
                <a:cs typeface="Times New Roman" pitchFamily="18" charset="0"/>
              </a:rPr>
              <a:t>education should</a:t>
            </a:r>
            <a:r>
              <a:rPr lang="en-US" sz="8000" spc="80" dirty="0">
                <a:latin typeface="Times New Roman" pitchFamily="18" charset="0"/>
                <a:cs typeface="Times New Roman" pitchFamily="18" charset="0"/>
              </a:rPr>
              <a:t> </a:t>
            </a:r>
            <a:r>
              <a:rPr lang="en-US" sz="8000" spc="-5" dirty="0">
                <a:latin typeface="Times New Roman" pitchFamily="18" charset="0"/>
                <a:cs typeface="Times New Roman" pitchFamily="18" charset="0"/>
              </a:rPr>
              <a:t>be </a:t>
            </a:r>
            <a:r>
              <a:rPr lang="en-US" sz="8000" spc="-10" dirty="0">
                <a:latin typeface="Times New Roman" pitchFamily="18" charset="0"/>
                <a:cs typeface="Times New Roman" pitchFamily="18" charset="0"/>
              </a:rPr>
              <a:t>provided </a:t>
            </a:r>
            <a:r>
              <a:rPr lang="en-US" sz="8000" spc="-5" dirty="0">
                <a:latin typeface="Times New Roman" pitchFamily="18" charset="0"/>
                <a:cs typeface="Times New Roman" pitchFamily="18" charset="0"/>
              </a:rPr>
              <a:t>and </a:t>
            </a:r>
            <a:r>
              <a:rPr lang="en-US" sz="8000" spc="-10" dirty="0">
                <a:latin typeface="Times New Roman" pitchFamily="18" charset="0"/>
                <a:cs typeface="Times New Roman" pitchFamily="18" charset="0"/>
              </a:rPr>
              <a:t>what </a:t>
            </a:r>
            <a:r>
              <a:rPr lang="en-US" sz="8000" dirty="0">
                <a:latin typeface="Times New Roman" pitchFamily="18" charset="0"/>
                <a:cs typeface="Times New Roman" pitchFamily="18" charset="0"/>
              </a:rPr>
              <a:t>type </a:t>
            </a:r>
            <a:r>
              <a:rPr lang="en-US" sz="8000" spc="-5" dirty="0">
                <a:latin typeface="Times New Roman" pitchFamily="18" charset="0"/>
                <a:cs typeface="Times New Roman" pitchFamily="18" charset="0"/>
              </a:rPr>
              <a:t>of education </a:t>
            </a:r>
            <a:r>
              <a:rPr lang="en-US" sz="8000" spc="-15" dirty="0">
                <a:latin typeface="Times New Roman" pitchFamily="18" charset="0"/>
                <a:cs typeface="Times New Roman" pitchFamily="18" charset="0"/>
              </a:rPr>
              <a:t>to </a:t>
            </a:r>
            <a:r>
              <a:rPr lang="en-US" sz="8000" spc="-5" dirty="0">
                <a:latin typeface="Times New Roman" pitchFamily="18" charset="0"/>
                <a:cs typeface="Times New Roman" pitchFamily="18" charset="0"/>
              </a:rPr>
              <a:t>be </a:t>
            </a:r>
            <a:r>
              <a:rPr lang="en-US" sz="8000" spc="-10" dirty="0">
                <a:latin typeface="Times New Roman" pitchFamily="18" charset="0"/>
                <a:cs typeface="Times New Roman" pitchFamily="18" charset="0"/>
              </a:rPr>
              <a:t>provided. </a:t>
            </a:r>
            <a:r>
              <a:rPr lang="en-US" sz="8000" dirty="0">
                <a:latin typeface="Times New Roman" pitchFamily="18" charset="0"/>
                <a:cs typeface="Times New Roman" pitchFamily="18" charset="0"/>
              </a:rPr>
              <a:t>It </a:t>
            </a:r>
            <a:r>
              <a:rPr lang="en-US" sz="8000" spc="-15" dirty="0">
                <a:latin typeface="Times New Roman" pitchFamily="18" charset="0"/>
                <a:cs typeface="Times New Roman" pitchFamily="18" charset="0"/>
              </a:rPr>
              <a:t>focuses </a:t>
            </a:r>
            <a:r>
              <a:rPr lang="en-US" sz="8000" dirty="0">
                <a:latin typeface="Times New Roman" pitchFamily="18" charset="0"/>
                <a:cs typeface="Times New Roman" pitchFamily="18" charset="0"/>
              </a:rPr>
              <a:t>its </a:t>
            </a:r>
            <a:r>
              <a:rPr lang="en-US" sz="8000" spc="-10" dirty="0">
                <a:latin typeface="Times New Roman" pitchFamily="18" charset="0"/>
                <a:cs typeface="Times New Roman" pitchFamily="18" charset="0"/>
              </a:rPr>
              <a:t>attention </a:t>
            </a:r>
            <a:r>
              <a:rPr lang="en-US" sz="8000" spc="-5" dirty="0">
                <a:latin typeface="Times New Roman" pitchFamily="18" charset="0"/>
                <a:cs typeface="Times New Roman" pitchFamily="18" charset="0"/>
              </a:rPr>
              <a:t>on  </a:t>
            </a:r>
            <a:r>
              <a:rPr lang="en-US" sz="8000" spc="-45" dirty="0">
                <a:latin typeface="Times New Roman" pitchFamily="18" charset="0"/>
                <a:cs typeface="Times New Roman" pitchFamily="18" charset="0"/>
              </a:rPr>
              <a:t>“How, </a:t>
            </a:r>
            <a:r>
              <a:rPr lang="en-US" sz="8000" dirty="0">
                <a:latin typeface="Times New Roman" pitchFamily="18" charset="0"/>
                <a:cs typeface="Times New Roman" pitchFamily="18" charset="0"/>
              </a:rPr>
              <a:t>When </a:t>
            </a:r>
            <a:r>
              <a:rPr lang="en-US" sz="8000" spc="-5" dirty="0">
                <a:latin typeface="Times New Roman" pitchFamily="18" charset="0"/>
                <a:cs typeface="Times New Roman" pitchFamily="18" charset="0"/>
              </a:rPr>
              <a:t>and Where” education </a:t>
            </a:r>
            <a:r>
              <a:rPr lang="en-US" sz="8000" spc="-10" dirty="0">
                <a:latin typeface="Times New Roman" pitchFamily="18" charset="0"/>
                <a:cs typeface="Times New Roman" pitchFamily="18" charset="0"/>
              </a:rPr>
              <a:t>should </a:t>
            </a:r>
            <a:r>
              <a:rPr lang="en-US" sz="8000" spc="-5" dirty="0">
                <a:latin typeface="Times New Roman" pitchFamily="18" charset="0"/>
                <a:cs typeface="Times New Roman" pitchFamily="18" charset="0"/>
              </a:rPr>
              <a:t>be </a:t>
            </a:r>
            <a:r>
              <a:rPr lang="en-US" sz="8000" spc="-10" dirty="0">
                <a:latin typeface="Times New Roman" pitchFamily="18" charset="0"/>
                <a:cs typeface="Times New Roman" pitchFamily="18" charset="0"/>
              </a:rPr>
              <a:t>provided.</a:t>
            </a:r>
            <a:r>
              <a:rPr lang="en-US" sz="8000" spc="80" dirty="0">
                <a:latin typeface="Times New Roman" pitchFamily="18" charset="0"/>
                <a:cs typeface="Times New Roman" pitchFamily="18" charset="0"/>
              </a:rPr>
              <a:t> </a:t>
            </a:r>
            <a:r>
              <a:rPr lang="en-US" sz="8000" spc="-10" dirty="0">
                <a:latin typeface="Times New Roman" pitchFamily="18" charset="0"/>
                <a:cs typeface="Times New Roman" pitchFamily="18" charset="0"/>
              </a:rPr>
              <a:t>Educational</a:t>
            </a:r>
            <a:endParaRPr lang="en-US" sz="8000" dirty="0">
              <a:latin typeface="Times New Roman" pitchFamily="18" charset="0"/>
              <a:cs typeface="Times New Roman" pitchFamily="18" charset="0"/>
            </a:endParaRPr>
          </a:p>
          <a:p>
            <a:pPr marL="268605">
              <a:lnSpc>
                <a:spcPts val="1970"/>
              </a:lnSpc>
            </a:pPr>
            <a:r>
              <a:rPr lang="en-US" sz="8000" spc="-15" dirty="0">
                <a:latin typeface="Times New Roman" pitchFamily="18" charset="0"/>
                <a:cs typeface="Times New Roman" pitchFamily="18" charset="0"/>
              </a:rPr>
              <a:t>psychology </a:t>
            </a:r>
            <a:r>
              <a:rPr lang="en-US" sz="8000" spc="-5" dirty="0">
                <a:latin typeface="Times New Roman" pitchFamily="18" charset="0"/>
                <a:cs typeface="Times New Roman" pitchFamily="18" charset="0"/>
              </a:rPr>
              <a:t>studies </a:t>
            </a:r>
            <a:r>
              <a:rPr lang="en-US" sz="8000" dirty="0">
                <a:latin typeface="Times New Roman" pitchFamily="18" charset="0"/>
                <a:cs typeface="Times New Roman" pitchFamily="18" charset="0"/>
              </a:rPr>
              <a:t>the </a:t>
            </a:r>
            <a:r>
              <a:rPr lang="en-US" sz="8000" spc="-25" dirty="0">
                <a:latin typeface="Times New Roman" pitchFamily="18" charset="0"/>
                <a:cs typeface="Times New Roman" pitchFamily="18" charset="0"/>
              </a:rPr>
              <a:t>child’s </a:t>
            </a:r>
            <a:r>
              <a:rPr lang="en-US" sz="8000" spc="-10" dirty="0">
                <a:latin typeface="Times New Roman" pitchFamily="18" charset="0"/>
                <a:cs typeface="Times New Roman" pitchFamily="18" charset="0"/>
              </a:rPr>
              <a:t>behavior </a:t>
            </a:r>
            <a:r>
              <a:rPr lang="en-US" sz="8000" spc="-5" dirty="0">
                <a:latin typeface="Times New Roman" pitchFamily="18" charset="0"/>
                <a:cs typeface="Times New Roman" pitchFamily="18" charset="0"/>
              </a:rPr>
              <a:t>as </a:t>
            </a:r>
            <a:r>
              <a:rPr lang="en-US" sz="8000" dirty="0">
                <a:latin typeface="Times New Roman" pitchFamily="18" charset="0"/>
                <a:cs typeface="Times New Roman" pitchFamily="18" charset="0"/>
              </a:rPr>
              <a:t>it is, </a:t>
            </a:r>
            <a:r>
              <a:rPr lang="en-US" sz="8000" spc="-5" dirty="0">
                <a:latin typeface="Times New Roman" pitchFamily="18" charset="0"/>
                <a:cs typeface="Times New Roman" pitchFamily="18" charset="0"/>
              </a:rPr>
              <a:t>not, </a:t>
            </a:r>
            <a:r>
              <a:rPr lang="en-US" sz="8000" dirty="0">
                <a:latin typeface="Times New Roman" pitchFamily="18" charset="0"/>
                <a:cs typeface="Times New Roman" pitchFamily="18" charset="0"/>
              </a:rPr>
              <a:t>as it </a:t>
            </a:r>
            <a:r>
              <a:rPr lang="en-US" sz="8000" spc="-10" dirty="0">
                <a:latin typeface="Times New Roman" pitchFamily="18" charset="0"/>
                <a:cs typeface="Times New Roman" pitchFamily="18" charset="0"/>
              </a:rPr>
              <a:t>ought </a:t>
            </a:r>
            <a:r>
              <a:rPr lang="en-US" sz="8000" spc="-15" dirty="0">
                <a:latin typeface="Times New Roman" pitchFamily="18" charset="0"/>
                <a:cs typeface="Times New Roman" pitchFamily="18" charset="0"/>
              </a:rPr>
              <a:t>to</a:t>
            </a:r>
            <a:r>
              <a:rPr lang="en-US" sz="8000" spc="100" dirty="0">
                <a:latin typeface="Times New Roman" pitchFamily="18" charset="0"/>
                <a:cs typeface="Times New Roman" pitchFamily="18" charset="0"/>
              </a:rPr>
              <a:t> </a:t>
            </a:r>
            <a:r>
              <a:rPr lang="en-US" sz="8000" spc="-5" dirty="0">
                <a:latin typeface="Times New Roman" pitchFamily="18" charset="0"/>
                <a:cs typeface="Times New Roman" pitchFamily="18" charset="0"/>
              </a:rPr>
              <a:t>be.</a:t>
            </a:r>
            <a:endParaRPr lang="en-US" sz="8000" dirty="0">
              <a:latin typeface="Times New Roman" pitchFamily="18" charset="0"/>
              <a:cs typeface="Times New Roman" pitchFamily="18" charset="0"/>
            </a:endParaRPr>
          </a:p>
          <a:p>
            <a:pPr marL="268605" marR="475615" indent="-255904" algn="just">
              <a:lnSpc>
                <a:spcPct val="80000"/>
              </a:lnSpc>
              <a:spcBef>
                <a:spcPts val="459"/>
              </a:spcBef>
              <a:buClr>
                <a:srgbClr val="2CA1BE"/>
              </a:buClr>
              <a:buFont typeface="Arial"/>
              <a:buChar char="•"/>
              <a:tabLst>
                <a:tab pos="269240" algn="l"/>
              </a:tabLst>
            </a:pPr>
            <a:r>
              <a:rPr lang="en-US" sz="8000" b="1" dirty="0">
                <a:latin typeface="Times New Roman" pitchFamily="18" charset="0"/>
                <a:cs typeface="Times New Roman" pitchFamily="18" charset="0"/>
              </a:rPr>
              <a:t>A </a:t>
            </a:r>
            <a:r>
              <a:rPr lang="en-US" sz="8000" b="1" spc="-15" dirty="0">
                <a:latin typeface="Times New Roman" pitchFamily="18" charset="0"/>
                <a:cs typeface="Times New Roman" pitchFamily="18" charset="0"/>
              </a:rPr>
              <a:t>natural </a:t>
            </a:r>
            <a:r>
              <a:rPr lang="en-US" sz="8000" b="1" dirty="0">
                <a:latin typeface="Times New Roman" pitchFamily="18" charset="0"/>
                <a:cs typeface="Times New Roman" pitchFamily="18" charset="0"/>
              </a:rPr>
              <a:t>science: </a:t>
            </a:r>
            <a:r>
              <a:rPr lang="en-US" sz="8000" dirty="0">
                <a:latin typeface="Times New Roman" pitchFamily="18" charset="0"/>
                <a:cs typeface="Times New Roman" pitchFamily="18" charset="0"/>
              </a:rPr>
              <a:t>An </a:t>
            </a:r>
            <a:r>
              <a:rPr lang="en-US" sz="8000" spc="-5" dirty="0">
                <a:latin typeface="Times New Roman" pitchFamily="18" charset="0"/>
                <a:cs typeface="Times New Roman" pitchFamily="18" charset="0"/>
              </a:rPr>
              <a:t>educational </a:t>
            </a:r>
            <a:r>
              <a:rPr lang="en-US" sz="8000" spc="-10" dirty="0">
                <a:latin typeface="Times New Roman" pitchFamily="18" charset="0"/>
                <a:cs typeface="Times New Roman" pitchFamily="18" charset="0"/>
              </a:rPr>
              <a:t>psychologist </a:t>
            </a:r>
            <a:r>
              <a:rPr lang="en-US" sz="8000" spc="-5" dirty="0">
                <a:latin typeface="Times New Roman" pitchFamily="18" charset="0"/>
                <a:cs typeface="Times New Roman" pitchFamily="18" charset="0"/>
              </a:rPr>
              <a:t>conducts his </a:t>
            </a:r>
            <a:r>
              <a:rPr lang="en-US" sz="8000" spc="-10" dirty="0">
                <a:latin typeface="Times New Roman" pitchFamily="18" charset="0"/>
                <a:cs typeface="Times New Roman" pitchFamily="18" charset="0"/>
              </a:rPr>
              <a:t>investigations,  </a:t>
            </a:r>
            <a:r>
              <a:rPr lang="en-US" sz="8000" spc="-15" dirty="0">
                <a:latin typeface="Times New Roman" pitchFamily="18" charset="0"/>
                <a:cs typeface="Times New Roman" pitchFamily="18" charset="0"/>
              </a:rPr>
              <a:t>gathers </a:t>
            </a:r>
            <a:r>
              <a:rPr lang="en-US" sz="8000" spc="-5" dirty="0">
                <a:latin typeface="Times New Roman" pitchFamily="18" charset="0"/>
                <a:cs typeface="Times New Roman" pitchFamily="18" charset="0"/>
              </a:rPr>
              <a:t>his </a:t>
            </a:r>
            <a:r>
              <a:rPr lang="en-US" sz="8000" spc="-15" dirty="0">
                <a:latin typeface="Times New Roman" pitchFamily="18" charset="0"/>
                <a:cs typeface="Times New Roman" pitchFamily="18" charset="0"/>
              </a:rPr>
              <a:t>data </a:t>
            </a:r>
            <a:r>
              <a:rPr lang="en-US" sz="8000" spc="-5" dirty="0">
                <a:latin typeface="Times New Roman" pitchFamily="18" charset="0"/>
                <a:cs typeface="Times New Roman" pitchFamily="18" charset="0"/>
              </a:rPr>
              <a:t>and reaches his conclusions </a:t>
            </a:r>
            <a:r>
              <a:rPr lang="en-US" sz="8000" dirty="0">
                <a:latin typeface="Times New Roman" pitchFamily="18" charset="0"/>
                <a:cs typeface="Times New Roman" pitchFamily="18" charset="0"/>
              </a:rPr>
              <a:t>in </a:t>
            </a:r>
            <a:r>
              <a:rPr lang="en-US" sz="8000" spc="-10" dirty="0">
                <a:latin typeface="Times New Roman" pitchFamily="18" charset="0"/>
                <a:cs typeface="Times New Roman" pitchFamily="18" charset="0"/>
              </a:rPr>
              <a:t>exactly </a:t>
            </a:r>
            <a:r>
              <a:rPr lang="en-US" sz="8000" dirty="0">
                <a:latin typeface="Times New Roman" pitchFamily="18" charset="0"/>
                <a:cs typeface="Times New Roman" pitchFamily="18" charset="0"/>
              </a:rPr>
              <a:t>the </a:t>
            </a:r>
            <a:r>
              <a:rPr lang="en-US" sz="8000" spc="-5" dirty="0">
                <a:latin typeface="Times New Roman" pitchFamily="18" charset="0"/>
                <a:cs typeface="Times New Roman" pitchFamily="18" charset="0"/>
              </a:rPr>
              <a:t>same </a:t>
            </a:r>
            <a:r>
              <a:rPr lang="en-US" sz="8000" dirty="0">
                <a:latin typeface="Times New Roman" pitchFamily="18" charset="0"/>
                <a:cs typeface="Times New Roman" pitchFamily="18" charset="0"/>
              </a:rPr>
              <a:t>manner </a:t>
            </a:r>
            <a:r>
              <a:rPr lang="en-US" sz="8000" spc="-5" dirty="0">
                <a:latin typeface="Times New Roman" pitchFamily="18" charset="0"/>
                <a:cs typeface="Times New Roman" pitchFamily="18" charset="0"/>
              </a:rPr>
              <a:t>as  </a:t>
            </a:r>
            <a:r>
              <a:rPr lang="en-US" sz="8000" spc="-15" dirty="0">
                <a:latin typeface="Times New Roman" pitchFamily="18" charset="0"/>
                <a:cs typeface="Times New Roman" pitchFamily="18" charset="0"/>
              </a:rPr>
              <a:t>physicist </a:t>
            </a:r>
            <a:r>
              <a:rPr lang="en-US" sz="8000" spc="-5" dirty="0">
                <a:latin typeface="Times New Roman" pitchFamily="18" charset="0"/>
                <a:cs typeface="Times New Roman" pitchFamily="18" charset="0"/>
              </a:rPr>
              <a:t>or </a:t>
            </a:r>
            <a:r>
              <a:rPr lang="en-US" sz="8000" dirty="0">
                <a:latin typeface="Times New Roman" pitchFamily="18" charset="0"/>
                <a:cs typeface="Times New Roman" pitchFamily="18" charset="0"/>
              </a:rPr>
              <a:t>the</a:t>
            </a:r>
            <a:r>
              <a:rPr lang="en-US" sz="8000" spc="35" dirty="0">
                <a:latin typeface="Times New Roman" pitchFamily="18" charset="0"/>
                <a:cs typeface="Times New Roman" pitchFamily="18" charset="0"/>
              </a:rPr>
              <a:t> </a:t>
            </a:r>
            <a:r>
              <a:rPr lang="en-US" sz="8000" spc="-10" dirty="0">
                <a:latin typeface="Times New Roman" pitchFamily="18" charset="0"/>
                <a:cs typeface="Times New Roman" pitchFamily="18" charset="0"/>
              </a:rPr>
              <a:t>biologist.</a:t>
            </a:r>
            <a:endParaRPr lang="en-US" sz="8000" dirty="0">
              <a:latin typeface="Times New Roman" pitchFamily="18" charset="0"/>
              <a:cs typeface="Times New Roman" pitchFamily="18" charset="0"/>
            </a:endParaRPr>
          </a:p>
          <a:p>
            <a:endParaRPr lang="en-US" dirty="0"/>
          </a:p>
        </p:txBody>
      </p:sp>
      <p:sp>
        <p:nvSpPr>
          <p:cNvPr id="3" name="Title 2"/>
          <p:cNvSpPr>
            <a:spLocks noGrp="1"/>
          </p:cNvSpPr>
          <p:nvPr>
            <p:ph type="title"/>
          </p:nvPr>
        </p:nvSpPr>
        <p:spPr>
          <a:xfrm>
            <a:off x="457200" y="274638"/>
            <a:ext cx="8229600" cy="563562"/>
          </a:xfrm>
        </p:spPr>
        <p:txBody>
          <a:bodyPr>
            <a:normAutofit fontScale="90000"/>
          </a:bodyPr>
          <a:lstStyle/>
          <a:p>
            <a:r>
              <a:rPr lang="en-US" dirty="0" smtClean="0"/>
              <a:t>Nature of Educational Psychology</a:t>
            </a:r>
            <a:endParaRPr lang="en-US" dirty="0"/>
          </a:p>
        </p:txBody>
      </p:sp>
    </p:spTree>
    <p:extLst>
      <p:ext uri="{BB962C8B-B14F-4D97-AF65-F5344CB8AC3E}">
        <p14:creationId xmlns:p14="http://schemas.microsoft.com/office/powerpoint/2010/main" val="3990770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85000" lnSpcReduction="10000"/>
          </a:bodyPr>
          <a:lstStyle/>
          <a:p>
            <a:pPr marL="268605" marR="947419" indent="-255904">
              <a:lnSpc>
                <a:spcPts val="2700"/>
              </a:lnSpc>
              <a:spcBef>
                <a:spcPts val="434"/>
              </a:spcBef>
              <a:buClr>
                <a:srgbClr val="2CA1BE"/>
              </a:buClr>
              <a:buFont typeface="Arial"/>
              <a:buChar char="•"/>
              <a:tabLst>
                <a:tab pos="268605" algn="l"/>
                <a:tab pos="269240" algn="l"/>
              </a:tabLst>
            </a:pPr>
            <a:r>
              <a:rPr lang="en-US" sz="2800" b="1" spc="-5" dirty="0">
                <a:latin typeface="Times New Roman" pitchFamily="18" charset="0"/>
                <a:cs typeface="Times New Roman" pitchFamily="18" charset="0"/>
              </a:rPr>
              <a:t>Body of </a:t>
            </a:r>
            <a:r>
              <a:rPr lang="en-US" sz="2800" b="1" spc="-10" dirty="0">
                <a:latin typeface="Times New Roman" pitchFamily="18" charset="0"/>
                <a:cs typeface="Times New Roman" pitchFamily="18" charset="0"/>
              </a:rPr>
              <a:t>facts: </a:t>
            </a:r>
            <a:r>
              <a:rPr lang="en-US" sz="2800" spc="-5" dirty="0">
                <a:latin typeface="Times New Roman" pitchFamily="18" charset="0"/>
                <a:cs typeface="Times New Roman" pitchFamily="18" charset="0"/>
              </a:rPr>
              <a:t>It </a:t>
            </a:r>
            <a:r>
              <a:rPr lang="en-US" sz="2800" spc="-10" dirty="0">
                <a:latin typeface="Times New Roman" pitchFamily="18" charset="0"/>
                <a:cs typeface="Times New Roman" pitchFamily="18" charset="0"/>
              </a:rPr>
              <a:t>possesses </a:t>
            </a:r>
            <a:r>
              <a:rPr lang="en-US" sz="2800" spc="-5" dirty="0">
                <a:latin typeface="Times New Roman" pitchFamily="18" charset="0"/>
                <a:cs typeface="Times New Roman" pitchFamily="18" charset="0"/>
              </a:rPr>
              <a:t>a </a:t>
            </a:r>
            <a:r>
              <a:rPr lang="en-US" sz="2800" spc="-20" dirty="0">
                <a:latin typeface="Times New Roman" pitchFamily="18" charset="0"/>
                <a:cs typeface="Times New Roman" pitchFamily="18" charset="0"/>
              </a:rPr>
              <a:t>systematic, </a:t>
            </a:r>
            <a:r>
              <a:rPr lang="en-US" sz="2800" spc="-10" dirty="0">
                <a:latin typeface="Times New Roman" pitchFamily="18" charset="0"/>
                <a:cs typeface="Times New Roman" pitchFamily="18" charset="0"/>
              </a:rPr>
              <a:t>well </a:t>
            </a:r>
            <a:r>
              <a:rPr lang="en-US" sz="2800" spc="-20" dirty="0">
                <a:latin typeface="Times New Roman" pitchFamily="18" charset="0"/>
                <a:cs typeface="Times New Roman" pitchFamily="18" charset="0"/>
              </a:rPr>
              <a:t>organized </a:t>
            </a:r>
            <a:r>
              <a:rPr lang="en-US" sz="2800" spc="-10" dirty="0">
                <a:latin typeface="Times New Roman" pitchFamily="18" charset="0"/>
                <a:cs typeface="Times New Roman" pitchFamily="18" charset="0"/>
              </a:rPr>
              <a:t>and  internationally accepted </a:t>
            </a:r>
            <a:r>
              <a:rPr lang="en-US" sz="2800" spc="-5" dirty="0">
                <a:latin typeface="Times New Roman" pitchFamily="18" charset="0"/>
                <a:cs typeface="Times New Roman" pitchFamily="18" charset="0"/>
              </a:rPr>
              <a:t>body of </a:t>
            </a:r>
            <a:r>
              <a:rPr lang="en-US" sz="2800" spc="-20" dirty="0">
                <a:latin typeface="Times New Roman" pitchFamily="18" charset="0"/>
                <a:cs typeface="Times New Roman" pitchFamily="18" charset="0"/>
              </a:rPr>
              <a:t>facts </a:t>
            </a:r>
            <a:r>
              <a:rPr lang="en-US" sz="2800" spc="-10" dirty="0">
                <a:latin typeface="Times New Roman" pitchFamily="18" charset="0"/>
                <a:cs typeface="Times New Roman" pitchFamily="18" charset="0"/>
              </a:rPr>
              <a:t>supported </a:t>
            </a:r>
            <a:r>
              <a:rPr lang="en-US" sz="2800" spc="-15" dirty="0">
                <a:latin typeface="Times New Roman" pitchFamily="18" charset="0"/>
                <a:cs typeface="Times New Roman" pitchFamily="18" charset="0"/>
              </a:rPr>
              <a:t>by </a:t>
            </a:r>
            <a:r>
              <a:rPr lang="en-US" sz="2800" spc="-5" dirty="0">
                <a:latin typeface="Times New Roman" pitchFamily="18" charset="0"/>
                <a:cs typeface="Times New Roman" pitchFamily="18" charset="0"/>
              </a:rPr>
              <a:t>the  </a:t>
            </a:r>
            <a:r>
              <a:rPr lang="en-US" sz="2800" spc="-15" dirty="0">
                <a:latin typeface="Times New Roman" pitchFamily="18" charset="0"/>
                <a:cs typeface="Times New Roman" pitchFamily="18" charset="0"/>
              </a:rPr>
              <a:t>psychological </a:t>
            </a:r>
            <a:r>
              <a:rPr lang="en-US" sz="2800" spc="-10" dirty="0">
                <a:latin typeface="Times New Roman" pitchFamily="18" charset="0"/>
                <a:cs typeface="Times New Roman" pitchFamily="18" charset="0"/>
              </a:rPr>
              <a:t>laws, principles and</a:t>
            </a:r>
            <a:r>
              <a:rPr lang="en-US" sz="2800" spc="100" dirty="0">
                <a:latin typeface="Times New Roman" pitchFamily="18" charset="0"/>
                <a:cs typeface="Times New Roman" pitchFamily="18" charset="0"/>
              </a:rPr>
              <a:t> </a:t>
            </a:r>
            <a:r>
              <a:rPr lang="en-US" sz="2800" spc="-5" dirty="0">
                <a:latin typeface="Times New Roman" pitchFamily="18" charset="0"/>
                <a:cs typeface="Times New Roman" pitchFamily="18" charset="0"/>
              </a:rPr>
              <a:t>theories.</a:t>
            </a:r>
            <a:endParaRPr lang="en-US" sz="2800" dirty="0">
              <a:latin typeface="Times New Roman" pitchFamily="18" charset="0"/>
              <a:cs typeface="Times New Roman" pitchFamily="18" charset="0"/>
            </a:endParaRPr>
          </a:p>
          <a:p>
            <a:pPr marL="268605" marR="5080" indent="-255904">
              <a:lnSpc>
                <a:spcPct val="90000"/>
              </a:lnSpc>
              <a:spcBef>
                <a:spcPts val="355"/>
              </a:spcBef>
              <a:buClr>
                <a:srgbClr val="2CA1BE"/>
              </a:buClr>
              <a:buFont typeface="Arial"/>
              <a:buChar char="•"/>
              <a:tabLst>
                <a:tab pos="268605" algn="l"/>
                <a:tab pos="269240" algn="l"/>
              </a:tabLst>
            </a:pPr>
            <a:r>
              <a:rPr lang="en-US" sz="2800" b="1" spc="-5" dirty="0">
                <a:latin typeface="Times New Roman" pitchFamily="18" charset="0"/>
                <a:cs typeface="Times New Roman" pitchFamily="18" charset="0"/>
              </a:rPr>
              <a:t>A </a:t>
            </a:r>
            <a:r>
              <a:rPr lang="en-US" sz="2800" b="1" spc="-10" dirty="0">
                <a:latin typeface="Times New Roman" pitchFamily="18" charset="0"/>
                <a:cs typeface="Times New Roman" pitchFamily="18" charset="0"/>
              </a:rPr>
              <a:t>growing </a:t>
            </a:r>
            <a:r>
              <a:rPr lang="en-US" sz="2800" b="1" spc="-5" dirty="0">
                <a:latin typeface="Times New Roman" pitchFamily="18" charset="0"/>
                <a:cs typeface="Times New Roman" pitchFamily="18" charset="0"/>
              </a:rPr>
              <a:t>and </a:t>
            </a:r>
            <a:r>
              <a:rPr lang="en-US" sz="2800" b="1" spc="-10" dirty="0">
                <a:latin typeface="Times New Roman" pitchFamily="18" charset="0"/>
                <a:cs typeface="Times New Roman" pitchFamily="18" charset="0"/>
              </a:rPr>
              <a:t>developing </a:t>
            </a:r>
            <a:r>
              <a:rPr lang="en-US" sz="2800" b="1" spc="-5" dirty="0">
                <a:latin typeface="Times New Roman" pitchFamily="18" charset="0"/>
                <a:cs typeface="Times New Roman" pitchFamily="18" charset="0"/>
              </a:rPr>
              <a:t>science: </a:t>
            </a:r>
            <a:r>
              <a:rPr lang="en-US" sz="2800" spc="-15" dirty="0">
                <a:latin typeface="Times New Roman" pitchFamily="18" charset="0"/>
                <a:cs typeface="Times New Roman" pitchFamily="18" charset="0"/>
              </a:rPr>
              <a:t>Educational psychology </a:t>
            </a:r>
            <a:r>
              <a:rPr lang="en-US" sz="2800" spc="-5" dirty="0">
                <a:latin typeface="Times New Roman" pitchFamily="18" charset="0"/>
                <a:cs typeface="Times New Roman" pitchFamily="18" charset="0"/>
              </a:rPr>
              <a:t>is  </a:t>
            </a:r>
            <a:r>
              <a:rPr lang="en-US" sz="2800" spc="-10" dirty="0">
                <a:latin typeface="Times New Roman" pitchFamily="18" charset="0"/>
                <a:cs typeface="Times New Roman" pitchFamily="18" charset="0"/>
              </a:rPr>
              <a:t>concerned </a:t>
            </a:r>
            <a:r>
              <a:rPr lang="en-US" sz="2800" spc="-5" dirty="0">
                <a:latin typeface="Times New Roman" pitchFamily="18" charset="0"/>
                <a:cs typeface="Times New Roman" pitchFamily="18" charset="0"/>
              </a:rPr>
              <a:t>with </a:t>
            </a:r>
            <a:r>
              <a:rPr lang="en-US" sz="2800" spc="-10" dirty="0">
                <a:latin typeface="Times New Roman" pitchFamily="18" charset="0"/>
                <a:cs typeface="Times New Roman" pitchFamily="18" charset="0"/>
              </a:rPr>
              <a:t>new researches developing </a:t>
            </a:r>
            <a:r>
              <a:rPr lang="en-US" sz="2800" spc="-5" dirty="0">
                <a:latin typeface="Times New Roman" pitchFamily="18" charset="0"/>
                <a:cs typeface="Times New Roman" pitchFamily="18" charset="0"/>
              </a:rPr>
              <a:t>each </a:t>
            </a:r>
            <a:r>
              <a:rPr lang="en-US" sz="2800" spc="-25" dirty="0">
                <a:latin typeface="Times New Roman" pitchFamily="18" charset="0"/>
                <a:cs typeface="Times New Roman" pitchFamily="18" charset="0"/>
              </a:rPr>
              <a:t>day </a:t>
            </a:r>
            <a:r>
              <a:rPr lang="en-US" sz="2800" spc="-5" dirty="0">
                <a:latin typeface="Times New Roman" pitchFamily="18" charset="0"/>
                <a:cs typeface="Times New Roman" pitchFamily="18" charset="0"/>
              </a:rPr>
              <a:t>with  changes. </a:t>
            </a:r>
            <a:r>
              <a:rPr lang="en-US" sz="2800" spc="-10" dirty="0">
                <a:latin typeface="Times New Roman" pitchFamily="18" charset="0"/>
                <a:cs typeface="Times New Roman" pitchFamily="18" charset="0"/>
              </a:rPr>
              <a:t>New </a:t>
            </a:r>
            <a:r>
              <a:rPr lang="en-US" sz="2800" spc="-15" dirty="0">
                <a:latin typeface="Times New Roman" pitchFamily="18" charset="0"/>
                <a:cs typeface="Times New Roman" pitchFamily="18" charset="0"/>
              </a:rPr>
              <a:t>facts </a:t>
            </a:r>
            <a:r>
              <a:rPr lang="en-US" sz="2800" spc="-5" dirty="0">
                <a:latin typeface="Times New Roman" pitchFamily="18" charset="0"/>
                <a:cs typeface="Times New Roman" pitchFamily="18" charset="0"/>
              </a:rPr>
              <a:t>about </a:t>
            </a:r>
            <a:r>
              <a:rPr lang="en-US" sz="2800" spc="-10" dirty="0">
                <a:latin typeface="Times New Roman" pitchFamily="18" charset="0"/>
                <a:cs typeface="Times New Roman" pitchFamily="18" charset="0"/>
              </a:rPr>
              <a:t>human </a:t>
            </a:r>
            <a:r>
              <a:rPr lang="en-US" sz="2800" spc="-15" dirty="0">
                <a:latin typeface="Times New Roman" pitchFamily="18" charset="0"/>
                <a:cs typeface="Times New Roman" pitchFamily="18" charset="0"/>
              </a:rPr>
              <a:t>nature </a:t>
            </a:r>
            <a:r>
              <a:rPr lang="en-US" sz="2800" spc="-10" dirty="0">
                <a:latin typeface="Times New Roman" pitchFamily="18" charset="0"/>
                <a:cs typeface="Times New Roman" pitchFamily="18" charset="0"/>
              </a:rPr>
              <a:t>are coming to </a:t>
            </a:r>
            <a:r>
              <a:rPr lang="en-US" sz="2800" spc="-5" dirty="0">
                <a:latin typeface="Times New Roman" pitchFamily="18" charset="0"/>
                <a:cs typeface="Times New Roman" pitchFamily="18" charset="0"/>
              </a:rPr>
              <a:t>the </a:t>
            </a:r>
            <a:r>
              <a:rPr lang="en-US" sz="2800" spc="-25" dirty="0">
                <a:latin typeface="Times New Roman" pitchFamily="18" charset="0"/>
                <a:cs typeface="Times New Roman" pitchFamily="18" charset="0"/>
              </a:rPr>
              <a:t>fore </a:t>
            </a:r>
            <a:r>
              <a:rPr lang="en-US" sz="2800" spc="-10" dirty="0">
                <a:latin typeface="Times New Roman" pitchFamily="18" charset="0"/>
                <a:cs typeface="Times New Roman" pitchFamily="18" charset="0"/>
              </a:rPr>
              <a:t>on  </a:t>
            </a:r>
            <a:r>
              <a:rPr lang="en-US" sz="2800" spc="-15" dirty="0">
                <a:latin typeface="Times New Roman" pitchFamily="18" charset="0"/>
                <a:cs typeface="Times New Roman" pitchFamily="18" charset="0"/>
              </a:rPr>
              <a:t>account </a:t>
            </a:r>
            <a:r>
              <a:rPr lang="en-US" sz="2800" spc="-5" dirty="0">
                <a:latin typeface="Times New Roman" pitchFamily="18" charset="0"/>
                <a:cs typeface="Times New Roman" pitchFamily="18" charset="0"/>
              </a:rPr>
              <a:t>of </a:t>
            </a:r>
            <a:r>
              <a:rPr lang="en-US" sz="2800" spc="-10" dirty="0">
                <a:latin typeface="Times New Roman" pitchFamily="18" charset="0"/>
                <a:cs typeface="Times New Roman" pitchFamily="18" charset="0"/>
              </a:rPr>
              <a:t>researches </a:t>
            </a:r>
            <a:r>
              <a:rPr lang="en-US" sz="2800" spc="-5" dirty="0">
                <a:latin typeface="Times New Roman" pitchFamily="18" charset="0"/>
                <a:cs typeface="Times New Roman" pitchFamily="18" charset="0"/>
              </a:rPr>
              <a:t>in this </a:t>
            </a:r>
            <a:r>
              <a:rPr lang="en-US" sz="2800" spc="-10" dirty="0">
                <a:latin typeface="Times New Roman" pitchFamily="18" charset="0"/>
                <a:cs typeface="Times New Roman" pitchFamily="18" charset="0"/>
              </a:rPr>
              <a:t>field. Thus, </a:t>
            </a:r>
            <a:r>
              <a:rPr lang="en-US" sz="2800" spc="-5" dirty="0">
                <a:latin typeface="Times New Roman" pitchFamily="18" charset="0"/>
                <a:cs typeface="Times New Roman" pitchFamily="18" charset="0"/>
              </a:rPr>
              <a:t>the </a:t>
            </a:r>
            <a:r>
              <a:rPr lang="en-US" sz="2800" spc="-10" dirty="0">
                <a:latin typeface="Times New Roman" pitchFamily="18" charset="0"/>
                <a:cs typeface="Times New Roman" pitchFamily="18" charset="0"/>
              </a:rPr>
              <a:t>science of  educational </a:t>
            </a:r>
            <a:r>
              <a:rPr lang="en-US" sz="2800" spc="-15" dirty="0">
                <a:latin typeface="Times New Roman" pitchFamily="18" charset="0"/>
                <a:cs typeface="Times New Roman" pitchFamily="18" charset="0"/>
              </a:rPr>
              <a:t>psychology </a:t>
            </a:r>
            <a:r>
              <a:rPr lang="en-US" sz="2800" spc="-5" dirty="0">
                <a:latin typeface="Times New Roman" pitchFamily="18" charset="0"/>
                <a:cs typeface="Times New Roman" pitchFamily="18" charset="0"/>
              </a:rPr>
              <a:t>is </a:t>
            </a:r>
            <a:r>
              <a:rPr lang="en-US" sz="2800" spc="-15" dirty="0">
                <a:latin typeface="Times New Roman" pitchFamily="18" charset="0"/>
                <a:cs typeface="Times New Roman" pitchFamily="18" charset="0"/>
              </a:rPr>
              <a:t>ever </a:t>
            </a:r>
            <a:r>
              <a:rPr lang="en-US" sz="2800" spc="-10" dirty="0">
                <a:latin typeface="Times New Roman" pitchFamily="18" charset="0"/>
                <a:cs typeface="Times New Roman" pitchFamily="18" charset="0"/>
              </a:rPr>
              <a:t>growing and</a:t>
            </a:r>
            <a:r>
              <a:rPr lang="en-US" sz="2800" spc="65" dirty="0">
                <a:latin typeface="Times New Roman" pitchFamily="18" charset="0"/>
                <a:cs typeface="Times New Roman" pitchFamily="18" charset="0"/>
              </a:rPr>
              <a:t> </a:t>
            </a:r>
            <a:r>
              <a:rPr lang="en-US" sz="2800" spc="-10" dirty="0">
                <a:latin typeface="Times New Roman" pitchFamily="18" charset="0"/>
                <a:cs typeface="Times New Roman" pitchFamily="18" charset="0"/>
              </a:rPr>
              <a:t>developing.</a:t>
            </a:r>
            <a:endParaRPr lang="en-US" sz="2800" dirty="0">
              <a:latin typeface="Times New Roman" pitchFamily="18" charset="0"/>
              <a:cs typeface="Times New Roman" pitchFamily="18" charset="0"/>
            </a:endParaRPr>
          </a:p>
          <a:p>
            <a:pPr marL="268605" marR="119380" indent="-255904">
              <a:lnSpc>
                <a:spcPct val="90000"/>
              </a:lnSpc>
              <a:spcBef>
                <a:spcPts val="405"/>
              </a:spcBef>
              <a:buClr>
                <a:srgbClr val="2CA1BE"/>
              </a:buClr>
              <a:buFont typeface="Arial"/>
              <a:buChar char="•"/>
              <a:tabLst>
                <a:tab pos="268605" algn="l"/>
                <a:tab pos="269240" algn="l"/>
              </a:tabLst>
            </a:pPr>
            <a:r>
              <a:rPr lang="en-US" sz="2800" b="1" spc="-5" dirty="0">
                <a:latin typeface="Times New Roman" pitchFamily="18" charset="0"/>
                <a:cs typeface="Times New Roman" pitchFamily="18" charset="0"/>
              </a:rPr>
              <a:t>A </a:t>
            </a:r>
            <a:r>
              <a:rPr lang="en-US" sz="2800" b="1" spc="-15" dirty="0">
                <a:latin typeface="Times New Roman" pitchFamily="18" charset="0"/>
                <a:cs typeface="Times New Roman" pitchFamily="18" charset="0"/>
              </a:rPr>
              <a:t>Practical Science/Area </a:t>
            </a:r>
            <a:r>
              <a:rPr lang="en-US" sz="2800" b="1" spc="-5" dirty="0">
                <a:latin typeface="Times New Roman" pitchFamily="18" charset="0"/>
                <a:cs typeface="Times New Roman" pitchFamily="18" charset="0"/>
              </a:rPr>
              <a:t>of Application: </a:t>
            </a:r>
            <a:r>
              <a:rPr lang="en-US" sz="2800" spc="-5" dirty="0">
                <a:latin typeface="Times New Roman" pitchFamily="18" charset="0"/>
                <a:cs typeface="Times New Roman" pitchFamily="18" charset="0"/>
              </a:rPr>
              <a:t>It is </a:t>
            </a:r>
            <a:r>
              <a:rPr lang="en-US" sz="2800" spc="-10" dirty="0">
                <a:latin typeface="Times New Roman" pitchFamily="18" charset="0"/>
                <a:cs typeface="Times New Roman" pitchFamily="18" charset="0"/>
              </a:rPr>
              <a:t>utilitarian and  practical </a:t>
            </a:r>
            <a:r>
              <a:rPr lang="en-US" sz="2800" spc="-5" dirty="0">
                <a:latin typeface="Times New Roman" pitchFamily="18" charset="0"/>
                <a:cs typeface="Times New Roman" pitchFamily="18" charset="0"/>
              </a:rPr>
              <a:t>in </a:t>
            </a:r>
            <a:r>
              <a:rPr lang="en-US" sz="2800" spc="-15" dirty="0">
                <a:latin typeface="Times New Roman" pitchFamily="18" charset="0"/>
                <a:cs typeface="Times New Roman" pitchFamily="18" charset="0"/>
              </a:rPr>
              <a:t>nature. </a:t>
            </a:r>
            <a:r>
              <a:rPr lang="en-US" sz="2800" spc="-10" dirty="0">
                <a:latin typeface="Times New Roman" pitchFamily="18" charset="0"/>
                <a:cs typeface="Times New Roman" pitchFamily="18" charset="0"/>
              </a:rPr>
              <a:t>The educator </a:t>
            </a:r>
            <a:r>
              <a:rPr lang="en-US" sz="2800" spc="-5" dirty="0">
                <a:latin typeface="Times New Roman" pitchFamily="18" charset="0"/>
                <a:cs typeface="Times New Roman" pitchFamily="18" charset="0"/>
              </a:rPr>
              <a:t>and the teacher </a:t>
            </a:r>
            <a:r>
              <a:rPr lang="en-US" sz="2800" spc="-25" dirty="0">
                <a:latin typeface="Times New Roman" pitchFamily="18" charset="0"/>
                <a:cs typeface="Times New Roman" pitchFamily="18" charset="0"/>
              </a:rPr>
              <a:t>make </a:t>
            </a:r>
            <a:r>
              <a:rPr lang="en-US" sz="2800" spc="-5" dirty="0">
                <a:latin typeface="Times New Roman" pitchFamily="18" charset="0"/>
                <a:cs typeface="Times New Roman" pitchFamily="18" charset="0"/>
              </a:rPr>
              <a:t>use of the  knowledge of </a:t>
            </a:r>
            <a:r>
              <a:rPr lang="en-US" sz="2800" spc="-10" dirty="0">
                <a:latin typeface="Times New Roman" pitchFamily="18" charset="0"/>
                <a:cs typeface="Times New Roman" pitchFamily="18" charset="0"/>
              </a:rPr>
              <a:t>educational </a:t>
            </a:r>
            <a:r>
              <a:rPr lang="en-US" sz="2800" spc="-15" dirty="0">
                <a:latin typeface="Times New Roman" pitchFamily="18" charset="0"/>
                <a:cs typeface="Times New Roman" pitchFamily="18" charset="0"/>
              </a:rPr>
              <a:t>psychology at </a:t>
            </a:r>
            <a:r>
              <a:rPr lang="en-US" sz="2800" spc="-5" dirty="0">
                <a:latin typeface="Times New Roman" pitchFamily="18" charset="0"/>
                <a:cs typeface="Times New Roman" pitchFamily="18" charset="0"/>
              </a:rPr>
              <a:t>every </a:t>
            </a:r>
            <a:r>
              <a:rPr lang="en-US" sz="2800" spc="-15" dirty="0">
                <a:latin typeface="Times New Roman" pitchFamily="18" charset="0"/>
                <a:cs typeface="Times New Roman" pitchFamily="18" charset="0"/>
              </a:rPr>
              <a:t>step. </a:t>
            </a:r>
            <a:r>
              <a:rPr lang="en-US" sz="2800" spc="-5" dirty="0">
                <a:latin typeface="Times New Roman" pitchFamily="18" charset="0"/>
                <a:cs typeface="Times New Roman" pitchFamily="18" charset="0"/>
              </a:rPr>
              <a:t>In </a:t>
            </a:r>
            <a:r>
              <a:rPr lang="en-US" sz="2800" spc="-15" dirty="0">
                <a:latin typeface="Times New Roman" pitchFamily="18" charset="0"/>
                <a:cs typeface="Times New Roman" pitchFamily="18" charset="0"/>
              </a:rPr>
              <a:t>fact,  </a:t>
            </a:r>
            <a:r>
              <a:rPr lang="en-US" sz="2800" spc="-20" dirty="0">
                <a:latin typeface="Times New Roman" pitchFamily="18" charset="0"/>
                <a:cs typeface="Times New Roman" pitchFamily="18" charset="0"/>
              </a:rPr>
              <a:t>effective </a:t>
            </a:r>
            <a:r>
              <a:rPr lang="en-US" sz="2800" spc="-5" dirty="0">
                <a:latin typeface="Times New Roman" pitchFamily="18" charset="0"/>
                <a:cs typeface="Times New Roman" pitchFamily="18" charset="0"/>
              </a:rPr>
              <a:t>teaching is impossible without the knowledge of  </a:t>
            </a:r>
            <a:r>
              <a:rPr lang="en-US" sz="2800" spc="-10" dirty="0">
                <a:latin typeface="Times New Roman" pitchFamily="18" charset="0"/>
                <a:cs typeface="Times New Roman" pitchFamily="18" charset="0"/>
              </a:rPr>
              <a:t>educational </a:t>
            </a:r>
            <a:r>
              <a:rPr lang="en-US" sz="2800" spc="-30" dirty="0">
                <a:latin typeface="Times New Roman" pitchFamily="18" charset="0"/>
                <a:cs typeface="Times New Roman" pitchFamily="18" charset="0"/>
              </a:rPr>
              <a:t>psychology. </a:t>
            </a:r>
            <a:r>
              <a:rPr lang="en-US" sz="2800" spc="-5" dirty="0">
                <a:latin typeface="Times New Roman" pitchFamily="18" charset="0"/>
                <a:cs typeface="Times New Roman" pitchFamily="18" charset="0"/>
              </a:rPr>
              <a:t>In it the </a:t>
            </a:r>
            <a:r>
              <a:rPr lang="en-US" sz="2800" spc="-10" dirty="0">
                <a:latin typeface="Times New Roman" pitchFamily="18" charset="0"/>
                <a:cs typeface="Times New Roman" pitchFamily="18" charset="0"/>
              </a:rPr>
              <a:t>subject </a:t>
            </a:r>
            <a:r>
              <a:rPr lang="en-US" sz="2800" spc="-45" dirty="0">
                <a:latin typeface="Times New Roman" pitchFamily="18" charset="0"/>
                <a:cs typeface="Times New Roman" pitchFamily="18" charset="0"/>
              </a:rPr>
              <a:t>matter, </a:t>
            </a:r>
            <a:r>
              <a:rPr lang="en-US" sz="2800" spc="-10" dirty="0">
                <a:latin typeface="Times New Roman" pitchFamily="18" charset="0"/>
                <a:cs typeface="Times New Roman" pitchFamily="18" charset="0"/>
              </a:rPr>
              <a:t>researches,  principles </a:t>
            </a:r>
            <a:r>
              <a:rPr lang="en-US" sz="2800" spc="-5" dirty="0">
                <a:latin typeface="Times New Roman" pitchFamily="18" charset="0"/>
                <a:cs typeface="Times New Roman" pitchFamily="18" charset="0"/>
              </a:rPr>
              <a:t>&amp; </a:t>
            </a:r>
            <a:r>
              <a:rPr lang="en-US" sz="2800" spc="-15" dirty="0">
                <a:latin typeface="Times New Roman" pitchFamily="18" charset="0"/>
                <a:cs typeface="Times New Roman" pitchFamily="18" charset="0"/>
              </a:rPr>
              <a:t>procedures </a:t>
            </a:r>
            <a:r>
              <a:rPr lang="en-US" sz="2800" spc="-5" dirty="0">
                <a:latin typeface="Times New Roman" pitchFamily="18" charset="0"/>
                <a:cs typeface="Times New Roman" pitchFamily="18" charset="0"/>
              </a:rPr>
              <a:t>of </a:t>
            </a:r>
            <a:r>
              <a:rPr lang="en-US" sz="2800" spc="-15" dirty="0">
                <a:latin typeface="Times New Roman" pitchFamily="18" charset="0"/>
                <a:cs typeface="Times New Roman" pitchFamily="18" charset="0"/>
              </a:rPr>
              <a:t>psychology are brought to </a:t>
            </a:r>
            <a:r>
              <a:rPr lang="en-US" sz="2800" spc="-5" dirty="0">
                <a:latin typeface="Times New Roman" pitchFamily="18" charset="0"/>
                <a:cs typeface="Times New Roman" pitchFamily="18" charset="0"/>
              </a:rPr>
              <a:t>bear </a:t>
            </a:r>
            <a:r>
              <a:rPr lang="en-US" sz="2800" spc="-10" dirty="0">
                <a:latin typeface="Times New Roman" pitchFamily="18" charset="0"/>
                <a:cs typeface="Times New Roman" pitchFamily="18" charset="0"/>
              </a:rPr>
              <a:t>upon  </a:t>
            </a:r>
            <a:r>
              <a:rPr lang="en-US" sz="2800" spc="-5" dirty="0">
                <a:latin typeface="Times New Roman" pitchFamily="18" charset="0"/>
                <a:cs typeface="Times New Roman" pitchFamily="18" charset="0"/>
              </a:rPr>
              <a:t>the </a:t>
            </a:r>
            <a:r>
              <a:rPr lang="en-US" sz="2800" spc="-10" dirty="0">
                <a:latin typeface="Times New Roman" pitchFamily="18" charset="0"/>
                <a:cs typeface="Times New Roman" pitchFamily="18" charset="0"/>
              </a:rPr>
              <a:t>problem </a:t>
            </a:r>
            <a:r>
              <a:rPr lang="en-US" sz="2800" spc="-5" dirty="0">
                <a:latin typeface="Times New Roman" pitchFamily="18" charset="0"/>
                <a:cs typeface="Times New Roman" pitchFamily="18" charset="0"/>
              </a:rPr>
              <a:t>of the </a:t>
            </a:r>
            <a:r>
              <a:rPr lang="en-US" sz="2800" spc="-10" dirty="0">
                <a:latin typeface="Times New Roman" pitchFamily="18" charset="0"/>
                <a:cs typeface="Times New Roman" pitchFamily="18" charset="0"/>
              </a:rPr>
              <a:t>educative</a:t>
            </a:r>
            <a:r>
              <a:rPr lang="en-US" sz="2800" spc="25" dirty="0">
                <a:latin typeface="Times New Roman" pitchFamily="18" charset="0"/>
                <a:cs typeface="Times New Roman" pitchFamily="18" charset="0"/>
              </a:rPr>
              <a:t> </a:t>
            </a:r>
            <a:r>
              <a:rPr lang="en-US" sz="2800" spc="-10" dirty="0">
                <a:latin typeface="Times New Roman" pitchFamily="18" charset="0"/>
                <a:cs typeface="Times New Roman" pitchFamily="18" charset="0"/>
              </a:rPr>
              <a:t>process.</a:t>
            </a:r>
            <a:endParaRPr lang="en-US" sz="2800" dirty="0">
              <a:latin typeface="Times New Roman" pitchFamily="18" charset="0"/>
              <a:cs typeface="Times New Roman" pitchFamily="18" charset="0"/>
            </a:endParaRPr>
          </a:p>
          <a:p>
            <a:pPr marL="268605" marR="543560" indent="-255904">
              <a:lnSpc>
                <a:spcPts val="2700"/>
              </a:lnSpc>
              <a:spcBef>
                <a:spcPts val="430"/>
              </a:spcBef>
              <a:buClr>
                <a:srgbClr val="2CA1BE"/>
              </a:buClr>
              <a:buFont typeface="Arial"/>
              <a:buChar char="•"/>
              <a:tabLst>
                <a:tab pos="268605" algn="l"/>
                <a:tab pos="269240" algn="l"/>
              </a:tabLst>
            </a:pPr>
            <a:r>
              <a:rPr lang="en-US" sz="2800" b="1" spc="-5" dirty="0">
                <a:latin typeface="Times New Roman" pitchFamily="18" charset="0"/>
                <a:cs typeface="Times New Roman" pitchFamily="18" charset="0"/>
              </a:rPr>
              <a:t>An educational science: </a:t>
            </a:r>
            <a:r>
              <a:rPr lang="en-US" sz="2800" spc="-5" dirty="0">
                <a:latin typeface="Times New Roman" pitchFamily="18" charset="0"/>
                <a:cs typeface="Times New Roman" pitchFamily="18" charset="0"/>
              </a:rPr>
              <a:t>It primarily deals with </a:t>
            </a:r>
            <a:r>
              <a:rPr lang="en-US" sz="2800" spc="-65" dirty="0">
                <a:latin typeface="Times New Roman" pitchFamily="18" charset="0"/>
                <a:cs typeface="Times New Roman" pitchFamily="18" charset="0"/>
              </a:rPr>
              <a:t>how, </a:t>
            </a:r>
            <a:r>
              <a:rPr lang="en-US" sz="2800" spc="-5" dirty="0">
                <a:latin typeface="Times New Roman" pitchFamily="18" charset="0"/>
                <a:cs typeface="Times New Roman" pitchFamily="18" charset="0"/>
              </a:rPr>
              <a:t>when </a:t>
            </a:r>
            <a:r>
              <a:rPr lang="en-US" sz="2800" spc="-10" dirty="0">
                <a:latin typeface="Times New Roman" pitchFamily="18" charset="0"/>
                <a:cs typeface="Times New Roman" pitchFamily="18" charset="0"/>
              </a:rPr>
              <a:t>and  what </a:t>
            </a:r>
            <a:r>
              <a:rPr lang="en-US" sz="2800" spc="-5" dirty="0">
                <a:latin typeface="Times New Roman" pitchFamily="18" charset="0"/>
                <a:cs typeface="Times New Roman" pitchFamily="18" charset="0"/>
              </a:rPr>
              <a:t>of </a:t>
            </a:r>
            <a:r>
              <a:rPr lang="en-US" sz="2800" spc="-10" dirty="0">
                <a:latin typeface="Times New Roman" pitchFamily="18" charset="0"/>
                <a:cs typeface="Times New Roman" pitchFamily="18" charset="0"/>
              </a:rPr>
              <a:t>education </a:t>
            </a:r>
            <a:r>
              <a:rPr lang="en-US" sz="2800" spc="-5" dirty="0">
                <a:latin typeface="Times New Roman" pitchFamily="18" charset="0"/>
                <a:cs typeface="Times New Roman" pitchFamily="18" charset="0"/>
              </a:rPr>
              <a:t>so it is </a:t>
            </a:r>
            <a:r>
              <a:rPr lang="en-US" sz="2800" spc="-10" dirty="0">
                <a:latin typeface="Times New Roman" pitchFamily="18" charset="0"/>
                <a:cs typeface="Times New Roman" pitchFamily="18" charset="0"/>
              </a:rPr>
              <a:t>also </a:t>
            </a:r>
            <a:r>
              <a:rPr lang="en-US" sz="2800" spc="-5" dirty="0">
                <a:latin typeface="Times New Roman" pitchFamily="18" charset="0"/>
                <a:cs typeface="Times New Roman" pitchFamily="18" charset="0"/>
              </a:rPr>
              <a:t>an </a:t>
            </a:r>
            <a:r>
              <a:rPr lang="en-US" sz="2800" spc="-10" dirty="0">
                <a:latin typeface="Times New Roman" pitchFamily="18" charset="0"/>
                <a:cs typeface="Times New Roman" pitchFamily="18" charset="0"/>
              </a:rPr>
              <a:t>educational</a:t>
            </a:r>
            <a:r>
              <a:rPr lang="en-US" sz="2800" spc="40" dirty="0">
                <a:latin typeface="Times New Roman" pitchFamily="18" charset="0"/>
                <a:cs typeface="Times New Roman" pitchFamily="18" charset="0"/>
              </a:rPr>
              <a:t> </a:t>
            </a:r>
            <a:r>
              <a:rPr lang="en-US" sz="2800" spc="-10" dirty="0">
                <a:latin typeface="Times New Roman" pitchFamily="18" charset="0"/>
                <a:cs typeface="Times New Roman" pitchFamily="18" charset="0"/>
              </a:rPr>
              <a:t>science.</a:t>
            </a: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757484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383</TotalTime>
  <Words>1428</Words>
  <Application>Microsoft Office PowerPoint</Application>
  <PresentationFormat>On-screen Show (4:3)</PresentationFormat>
  <Paragraphs>73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Introduction to Educational psychology</vt:lpstr>
      <vt:lpstr>To know the meaning and have a concept of Educational Psychology it is necessary to understand two things that:</vt:lpstr>
      <vt:lpstr>What is Education</vt:lpstr>
      <vt:lpstr>What is psychology</vt:lpstr>
      <vt:lpstr>Educational Psychology</vt:lpstr>
      <vt:lpstr>Definitions of Educational Psychology</vt:lpstr>
      <vt:lpstr>PowerPoint Presentation</vt:lpstr>
      <vt:lpstr>Nature of Educational Psychology</vt:lpstr>
      <vt:lpstr>PowerPoint Presentation</vt:lpstr>
      <vt:lpstr>Understanding Educational Psychology</vt:lpstr>
      <vt:lpstr>Importance of Educational Psychology</vt:lpstr>
      <vt:lpstr>PowerPoint Presentation</vt:lpstr>
      <vt:lpstr>PowerPoint Presentation</vt:lpstr>
      <vt:lpstr>Aims of Educational Psychology</vt:lpstr>
      <vt:lpstr>PowerPoint Presentation</vt:lpstr>
      <vt:lpstr>PowerPoint Presentation</vt:lpstr>
      <vt:lpstr>Conclusion</vt:lpstr>
      <vt:lpstr>Please open this link for advanced educational psychology book by s.k. mangal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Educational psychology</dc:title>
  <dc:creator>silicon computers</dc:creator>
  <cp:lastModifiedBy>silicon computers</cp:lastModifiedBy>
  <cp:revision>11</cp:revision>
  <dcterms:created xsi:type="dcterms:W3CDTF">2020-04-10T07:27:22Z</dcterms:created>
  <dcterms:modified xsi:type="dcterms:W3CDTF">2020-04-10T13:59:55Z</dcterms:modified>
</cp:coreProperties>
</file>